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8288000" cy="10287000"/>
  <p:notesSz cx="6858000" cy="9144000"/>
  <p:embeddedFontLst>
    <p:embeddedFont>
      <p:font typeface="Arial Unicode" panose="020B0604020202020204" charset="-128"/>
      <p:regular r:id="rId17"/>
    </p:embeddedFon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DejaVu Serif Bold" panose="020B0604020202020204" charset="0"/>
      <p:regular r:id="rId22"/>
    </p:embeddedFont>
    <p:embeddedFont>
      <p:font typeface="Luciole" panose="020B0604020202020204" charset="0"/>
      <p:regular r:id="rId23"/>
    </p:embeddedFont>
    <p:embeddedFont>
      <p:font typeface="Noto Sans" panose="020B0502040504020204" pitchFamily="34" charset="0"/>
      <p:regular r:id="rId24"/>
    </p:embeddedFont>
    <p:embeddedFont>
      <p:font typeface="Noto Sans Bold" panose="020B0802040504020204" charset="0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3" d="100"/>
          <a:sy n="53" d="100"/>
        </p:scale>
        <p:origin x="802" y="5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4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7" Type="http://schemas.openxmlformats.org/officeDocument/2006/relationships/image" Target="../media/image42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svg"/><Relationship Id="rId4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sv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openxmlformats.org/officeDocument/2006/relationships/image" Target="../media/image17.sv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9.png"/><Relationship Id="rId7" Type="http://schemas.openxmlformats.org/officeDocument/2006/relationships/image" Target="../media/image31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18.png"/><Relationship Id="rId4" Type="http://schemas.openxmlformats.org/officeDocument/2006/relationships/image" Target="../media/image20.png"/><Relationship Id="rId9" Type="http://schemas.openxmlformats.org/officeDocument/2006/relationships/image" Target="../media/image3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49108" y="186191"/>
            <a:ext cx="3207422" cy="1400574"/>
          </a:xfrm>
          <a:custGeom>
            <a:avLst/>
            <a:gdLst/>
            <a:ahLst/>
            <a:cxnLst/>
            <a:rect l="l" t="t" r="r" b="b"/>
            <a:pathLst>
              <a:path w="3207422" h="1400574">
                <a:moveTo>
                  <a:pt x="0" y="0"/>
                </a:moveTo>
                <a:lnTo>
                  <a:pt x="3207421" y="0"/>
                </a:lnTo>
                <a:lnTo>
                  <a:pt x="3207421" y="1400574"/>
                </a:lnTo>
                <a:lnTo>
                  <a:pt x="0" y="14005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5160657" y="1484480"/>
            <a:ext cx="7800241" cy="1752060"/>
            <a:chOff x="0" y="0"/>
            <a:chExt cx="2054384" cy="46144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054384" cy="461448"/>
            </a:xfrm>
            <a:custGeom>
              <a:avLst/>
              <a:gdLst/>
              <a:ahLst/>
              <a:cxnLst/>
              <a:rect l="l" t="t" r="r" b="b"/>
              <a:pathLst>
                <a:path w="2054384" h="461448">
                  <a:moveTo>
                    <a:pt x="50619" y="0"/>
                  </a:moveTo>
                  <a:lnTo>
                    <a:pt x="2003766" y="0"/>
                  </a:lnTo>
                  <a:cubicBezTo>
                    <a:pt x="2031722" y="0"/>
                    <a:pt x="2054384" y="22663"/>
                    <a:pt x="2054384" y="50619"/>
                  </a:cubicBezTo>
                  <a:lnTo>
                    <a:pt x="2054384" y="410829"/>
                  </a:lnTo>
                  <a:cubicBezTo>
                    <a:pt x="2054384" y="438785"/>
                    <a:pt x="2031722" y="461448"/>
                    <a:pt x="2003766" y="461448"/>
                  </a:cubicBezTo>
                  <a:lnTo>
                    <a:pt x="50619" y="461448"/>
                  </a:lnTo>
                  <a:cubicBezTo>
                    <a:pt x="22663" y="461448"/>
                    <a:pt x="0" y="438785"/>
                    <a:pt x="0" y="410829"/>
                  </a:cubicBezTo>
                  <a:lnTo>
                    <a:pt x="0" y="50619"/>
                  </a:lnTo>
                  <a:cubicBezTo>
                    <a:pt x="0" y="22663"/>
                    <a:pt x="22663" y="0"/>
                    <a:pt x="50619" y="0"/>
                  </a:cubicBezTo>
                  <a:close/>
                </a:path>
              </a:pathLst>
            </a:custGeom>
            <a:solidFill>
              <a:srgbClr val="007B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5806753" y="1389230"/>
            <a:ext cx="6842447" cy="15665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dirty="0" err="1">
                <a:solidFill>
                  <a:srgbClr val="FFFFFF"/>
                </a:solidFill>
                <a:latin typeface="Noto Sans Bold"/>
              </a:rPr>
              <a:t>SuperClean</a:t>
            </a:r>
            <a:endParaRPr lang="en-US" sz="9200" dirty="0">
              <a:solidFill>
                <a:srgbClr val="FFFFFF"/>
              </a:solidFill>
              <a:latin typeface="Noto Sans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2548694" y="3430559"/>
            <a:ext cx="13681829" cy="1028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00238B"/>
                </a:solidFill>
                <a:latin typeface="Noto Sans Bold"/>
              </a:rPr>
              <a:t>Vinhomes Cleaning Service Provider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699040" y="6277610"/>
            <a:ext cx="5149560" cy="30364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 err="1">
                <a:solidFill>
                  <a:srgbClr val="00238B"/>
                </a:solidFill>
                <a:latin typeface="Noto Sans"/>
              </a:rPr>
              <a:t>Huỳnh</a:t>
            </a:r>
            <a:r>
              <a:rPr lang="en-US" sz="3399" dirty="0">
                <a:solidFill>
                  <a:srgbClr val="00238B"/>
                </a:solidFill>
                <a:latin typeface="Noto Sans"/>
              </a:rPr>
              <a:t> Anh </a:t>
            </a:r>
            <a:r>
              <a:rPr lang="en-US" sz="3399" dirty="0" err="1">
                <a:solidFill>
                  <a:srgbClr val="00238B"/>
                </a:solidFill>
                <a:latin typeface="Noto Sans"/>
              </a:rPr>
              <a:t>Kiệt</a:t>
            </a:r>
            <a:r>
              <a:rPr lang="en-US" sz="3399" dirty="0">
                <a:solidFill>
                  <a:srgbClr val="00238B"/>
                </a:solidFill>
                <a:latin typeface="Noto Sans"/>
              </a:rPr>
              <a:t> (Leader)</a:t>
            </a:r>
          </a:p>
          <a:p>
            <a:pPr algn="ctr">
              <a:lnSpc>
                <a:spcPts val="4759"/>
              </a:lnSpc>
            </a:pPr>
            <a:r>
              <a:rPr lang="en-US" sz="3399" dirty="0" err="1">
                <a:solidFill>
                  <a:srgbClr val="00238B"/>
                </a:solidFill>
                <a:latin typeface="Noto Sans"/>
              </a:rPr>
              <a:t>Trần</a:t>
            </a:r>
            <a:r>
              <a:rPr lang="en-US" sz="3399" dirty="0">
                <a:solidFill>
                  <a:srgbClr val="00238B"/>
                </a:solidFill>
                <a:latin typeface="Noto Sans"/>
              </a:rPr>
              <a:t> </a:t>
            </a:r>
            <a:r>
              <a:rPr lang="en-US" sz="3399" dirty="0" err="1">
                <a:solidFill>
                  <a:srgbClr val="00238B"/>
                </a:solidFill>
                <a:latin typeface="Noto Sans"/>
              </a:rPr>
              <a:t>Đình</a:t>
            </a:r>
            <a:r>
              <a:rPr lang="en-US" sz="3399" dirty="0">
                <a:solidFill>
                  <a:srgbClr val="00238B"/>
                </a:solidFill>
                <a:latin typeface="Noto Sans"/>
              </a:rPr>
              <a:t> Anh Minh</a:t>
            </a:r>
          </a:p>
          <a:p>
            <a:pPr algn="ctr">
              <a:lnSpc>
                <a:spcPts val="4759"/>
              </a:lnSpc>
            </a:pPr>
            <a:r>
              <a:rPr lang="en-US" sz="3399" dirty="0" err="1">
                <a:solidFill>
                  <a:srgbClr val="00238B"/>
                </a:solidFill>
                <a:latin typeface="Noto Sans"/>
              </a:rPr>
              <a:t>Huỳnh</a:t>
            </a:r>
            <a:r>
              <a:rPr lang="en-US" sz="3399" dirty="0">
                <a:solidFill>
                  <a:srgbClr val="00238B"/>
                </a:solidFill>
                <a:latin typeface="Noto Sans"/>
              </a:rPr>
              <a:t> </a:t>
            </a:r>
            <a:r>
              <a:rPr lang="en-US" sz="3399" dirty="0" err="1">
                <a:solidFill>
                  <a:srgbClr val="00238B"/>
                </a:solidFill>
                <a:latin typeface="Noto Sans"/>
              </a:rPr>
              <a:t>Trương</a:t>
            </a:r>
            <a:r>
              <a:rPr lang="en-US" sz="3399" dirty="0">
                <a:solidFill>
                  <a:srgbClr val="00238B"/>
                </a:solidFill>
                <a:latin typeface="Noto Sans"/>
              </a:rPr>
              <a:t> Minh </a:t>
            </a:r>
            <a:r>
              <a:rPr lang="en-US" sz="3399" dirty="0" err="1">
                <a:solidFill>
                  <a:srgbClr val="00238B"/>
                </a:solidFill>
                <a:latin typeface="Noto Sans"/>
              </a:rPr>
              <a:t>Trí</a:t>
            </a:r>
            <a:endParaRPr lang="en-US" sz="3399" dirty="0">
              <a:solidFill>
                <a:srgbClr val="00238B"/>
              </a:solidFill>
              <a:latin typeface="Noto Sans"/>
            </a:endParaRPr>
          </a:p>
          <a:p>
            <a:pPr algn="ctr">
              <a:lnSpc>
                <a:spcPts val="4759"/>
              </a:lnSpc>
            </a:pPr>
            <a:r>
              <a:rPr lang="en-US" sz="3399" dirty="0" err="1">
                <a:solidFill>
                  <a:srgbClr val="00238B"/>
                </a:solidFill>
                <a:latin typeface="Noto Sans"/>
              </a:rPr>
              <a:t>Nguyễn</a:t>
            </a:r>
            <a:r>
              <a:rPr lang="en-US" sz="3399" dirty="0">
                <a:solidFill>
                  <a:srgbClr val="00238B"/>
                </a:solidFill>
                <a:latin typeface="Noto Sans"/>
              </a:rPr>
              <a:t> </a:t>
            </a:r>
            <a:r>
              <a:rPr lang="en-US" sz="3399" dirty="0" err="1">
                <a:solidFill>
                  <a:srgbClr val="00238B"/>
                </a:solidFill>
                <a:latin typeface="Noto Sans"/>
              </a:rPr>
              <a:t>Đỗ</a:t>
            </a:r>
            <a:r>
              <a:rPr lang="en-US" sz="3399" dirty="0">
                <a:solidFill>
                  <a:srgbClr val="00238B"/>
                </a:solidFill>
                <a:latin typeface="Noto Sans"/>
              </a:rPr>
              <a:t> Cao </a:t>
            </a:r>
            <a:r>
              <a:rPr lang="en-US" sz="3399" dirty="0" err="1">
                <a:solidFill>
                  <a:srgbClr val="00238B"/>
                </a:solidFill>
                <a:latin typeface="Noto Sans"/>
              </a:rPr>
              <a:t>Lĩnh</a:t>
            </a:r>
            <a:endParaRPr lang="en-US" sz="3399" dirty="0">
              <a:solidFill>
                <a:srgbClr val="00238B"/>
              </a:solidFill>
              <a:latin typeface="Noto Sans"/>
            </a:endParaRPr>
          </a:p>
          <a:p>
            <a:pPr algn="ctr">
              <a:lnSpc>
                <a:spcPts val="4759"/>
              </a:lnSpc>
            </a:pPr>
            <a:r>
              <a:rPr lang="en-US" sz="3399" dirty="0" err="1">
                <a:solidFill>
                  <a:srgbClr val="00238B"/>
                </a:solidFill>
                <a:latin typeface="Noto Sans"/>
              </a:rPr>
              <a:t>Chử</a:t>
            </a:r>
            <a:r>
              <a:rPr lang="en-US" sz="3399" dirty="0">
                <a:solidFill>
                  <a:srgbClr val="00238B"/>
                </a:solidFill>
                <a:latin typeface="Noto Sans"/>
              </a:rPr>
              <a:t> Minh </a:t>
            </a:r>
            <a:r>
              <a:rPr lang="en-US" sz="3399" dirty="0" err="1">
                <a:solidFill>
                  <a:srgbClr val="00238B"/>
                </a:solidFill>
                <a:latin typeface="Noto Sans"/>
              </a:rPr>
              <a:t>Hải</a:t>
            </a:r>
            <a:endParaRPr lang="en-US" sz="3399" dirty="0">
              <a:solidFill>
                <a:srgbClr val="00238B"/>
              </a:solidFill>
              <a:latin typeface="Noto Sans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696718" y="4934044"/>
            <a:ext cx="6927878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238B"/>
                </a:solidFill>
                <a:latin typeface="Noto Sans Bold"/>
              </a:rPr>
              <a:t>Team member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312372" y="4934044"/>
            <a:ext cx="6927878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238B"/>
                </a:solidFill>
                <a:latin typeface="Noto Sans Bold"/>
              </a:rPr>
              <a:t>Supervisor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836896" y="6335489"/>
            <a:ext cx="5878830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238B"/>
                </a:solidFill>
                <a:latin typeface="Noto Sans"/>
              </a:rPr>
              <a:t>Mrs. Nguyễn Thị Cẩm Hương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4402228" y="9762747"/>
            <a:ext cx="3727133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Noto Sans"/>
              </a:rPr>
              <a:t>@2023 - Presentation - SWP391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902" y="9525"/>
            <a:ext cx="18287098" cy="1362984"/>
          </a:xfrm>
          <a:prstGeom prst="rect">
            <a:avLst/>
          </a:prstGeom>
          <a:solidFill>
            <a:srgbClr val="2ED9C3"/>
          </a:solidFill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>
            <a:off x="3187222" y="4859495"/>
            <a:ext cx="1428473" cy="0"/>
          </a:xfrm>
          <a:prstGeom prst="line">
            <a:avLst/>
          </a:prstGeom>
          <a:ln w="38100" cap="flat">
            <a:solidFill>
              <a:srgbClr val="230871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4902318" y="4185258"/>
            <a:ext cx="2673711" cy="1576486"/>
          </a:xfrm>
          <a:custGeom>
            <a:avLst/>
            <a:gdLst/>
            <a:ahLst/>
            <a:cxnLst/>
            <a:rect l="l" t="t" r="r" b="b"/>
            <a:pathLst>
              <a:path w="2673711" h="1576486">
                <a:moveTo>
                  <a:pt x="0" y="0"/>
                </a:moveTo>
                <a:lnTo>
                  <a:pt x="2673710" y="0"/>
                </a:lnTo>
                <a:lnTo>
                  <a:pt x="2673710" y="1576486"/>
                </a:lnTo>
                <a:lnTo>
                  <a:pt x="0" y="157648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248" r="-324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AutoShape 5"/>
          <p:cNvSpPr/>
          <p:nvPr/>
        </p:nvSpPr>
        <p:spPr>
          <a:xfrm flipV="1">
            <a:off x="7576352" y="4840445"/>
            <a:ext cx="4665164" cy="4887"/>
          </a:xfrm>
          <a:prstGeom prst="line">
            <a:avLst/>
          </a:prstGeom>
          <a:ln w="38100" cap="flat">
            <a:solidFill>
              <a:srgbClr val="230871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147066" y="3990096"/>
            <a:ext cx="1459131" cy="1459131"/>
          </a:xfrm>
          <a:custGeom>
            <a:avLst/>
            <a:gdLst/>
            <a:ahLst/>
            <a:cxnLst/>
            <a:rect l="l" t="t" r="r" b="b"/>
            <a:pathLst>
              <a:path w="1459131" h="1459131">
                <a:moveTo>
                  <a:pt x="0" y="0"/>
                </a:moveTo>
                <a:lnTo>
                  <a:pt x="1459131" y="0"/>
                </a:lnTo>
                <a:lnTo>
                  <a:pt x="1459131" y="1459131"/>
                </a:lnTo>
                <a:lnTo>
                  <a:pt x="0" y="145913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2822561" y="6782727"/>
            <a:ext cx="1452111" cy="1452111"/>
          </a:xfrm>
          <a:custGeom>
            <a:avLst/>
            <a:gdLst/>
            <a:ahLst/>
            <a:cxnLst/>
            <a:rect l="l" t="t" r="r" b="b"/>
            <a:pathLst>
              <a:path w="1452111" h="1452111">
                <a:moveTo>
                  <a:pt x="0" y="0"/>
                </a:moveTo>
                <a:lnTo>
                  <a:pt x="1452111" y="0"/>
                </a:lnTo>
                <a:lnTo>
                  <a:pt x="1452111" y="1452111"/>
                </a:lnTo>
                <a:lnTo>
                  <a:pt x="0" y="145211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AutoShape 8"/>
          <p:cNvSpPr/>
          <p:nvPr/>
        </p:nvSpPr>
        <p:spPr>
          <a:xfrm flipV="1">
            <a:off x="13529257" y="5574419"/>
            <a:ext cx="3770" cy="1189259"/>
          </a:xfrm>
          <a:prstGeom prst="line">
            <a:avLst/>
          </a:prstGeom>
          <a:ln w="38100" cap="flat">
            <a:solidFill>
              <a:srgbClr val="230871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2688870" y="3926761"/>
            <a:ext cx="1585802" cy="1585802"/>
          </a:xfrm>
          <a:custGeom>
            <a:avLst/>
            <a:gdLst/>
            <a:ahLst/>
            <a:cxnLst/>
            <a:rect l="l" t="t" r="r" b="b"/>
            <a:pathLst>
              <a:path w="1585802" h="1585802">
                <a:moveTo>
                  <a:pt x="0" y="0"/>
                </a:moveTo>
                <a:lnTo>
                  <a:pt x="1585802" y="0"/>
                </a:lnTo>
                <a:lnTo>
                  <a:pt x="1585802" y="1585802"/>
                </a:lnTo>
                <a:lnTo>
                  <a:pt x="0" y="158580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295965" y="229509"/>
            <a:ext cx="16151298" cy="952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537"/>
              </a:lnSpc>
              <a:spcBef>
                <a:spcPct val="0"/>
              </a:spcBef>
            </a:pPr>
            <a:r>
              <a:rPr lang="en-US" sz="6281">
                <a:solidFill>
                  <a:srgbClr val="230871"/>
                </a:solidFill>
                <a:latin typeface="Noto Sans"/>
              </a:rPr>
              <a:t>4. Demonstration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4402228" y="9762747"/>
            <a:ext cx="3727133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Noto Sans"/>
              </a:rPr>
              <a:t>@2023 - Presentation - SWP391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06803" y="1550263"/>
            <a:ext cx="12650242" cy="906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79"/>
              </a:lnSpc>
            </a:pPr>
            <a:r>
              <a:rPr lang="en-US" sz="5199">
                <a:solidFill>
                  <a:srgbClr val="230871"/>
                </a:solidFill>
                <a:latin typeface="DejaVu Serif Bold"/>
              </a:rPr>
              <a:t>Scenario 3: Make Cancel Request 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35333" y="5526794"/>
            <a:ext cx="1459131" cy="4144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dirty="0">
                <a:solidFill>
                  <a:srgbClr val="230871"/>
                </a:solidFill>
                <a:latin typeface="Arial Unicode"/>
              </a:rPr>
              <a:t>Worker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590780" y="4332356"/>
            <a:ext cx="752620" cy="3315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dirty="0">
                <a:solidFill>
                  <a:srgbClr val="230871"/>
                </a:solidFill>
                <a:latin typeface="Arial Unicode"/>
              </a:rPr>
              <a:t>Login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883890" y="4218696"/>
            <a:ext cx="3903043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230871"/>
                </a:solidFill>
                <a:latin typeface="Arial Unicode"/>
              </a:rPr>
              <a:t>Leave a report for days-off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1442509" y="5980135"/>
            <a:ext cx="1863030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230871"/>
                </a:solidFill>
                <a:latin typeface="Arial Unicode"/>
              </a:rPr>
              <a:t>Accept or Reject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916633" y="8472963"/>
            <a:ext cx="899874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230871"/>
                </a:solidFill>
                <a:latin typeface="Arial Unicode"/>
              </a:rPr>
              <a:t>Admin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902" y="9525"/>
            <a:ext cx="18287098" cy="1362984"/>
          </a:xfrm>
          <a:prstGeom prst="rect">
            <a:avLst/>
          </a:prstGeom>
          <a:solidFill>
            <a:srgbClr val="2ED9C3"/>
          </a:solidFill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>
            <a:off x="3187222" y="4859495"/>
            <a:ext cx="1428473" cy="0"/>
          </a:xfrm>
          <a:prstGeom prst="line">
            <a:avLst/>
          </a:prstGeom>
          <a:ln w="38100" cap="flat">
            <a:solidFill>
              <a:srgbClr val="230871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4902318" y="4185258"/>
            <a:ext cx="2673711" cy="1576486"/>
          </a:xfrm>
          <a:custGeom>
            <a:avLst/>
            <a:gdLst/>
            <a:ahLst/>
            <a:cxnLst/>
            <a:rect l="l" t="t" r="r" b="b"/>
            <a:pathLst>
              <a:path w="2673711" h="1576486">
                <a:moveTo>
                  <a:pt x="0" y="0"/>
                </a:moveTo>
                <a:lnTo>
                  <a:pt x="2673710" y="0"/>
                </a:lnTo>
                <a:lnTo>
                  <a:pt x="2673710" y="1576486"/>
                </a:lnTo>
                <a:lnTo>
                  <a:pt x="0" y="157648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248" r="-324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AutoShape 5"/>
          <p:cNvSpPr/>
          <p:nvPr/>
        </p:nvSpPr>
        <p:spPr>
          <a:xfrm flipV="1">
            <a:off x="7576352" y="4840445"/>
            <a:ext cx="4665164" cy="4887"/>
          </a:xfrm>
          <a:prstGeom prst="line">
            <a:avLst/>
          </a:prstGeom>
          <a:ln w="38100" cap="flat">
            <a:solidFill>
              <a:srgbClr val="230871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147066" y="3990096"/>
            <a:ext cx="1459131" cy="1459131"/>
          </a:xfrm>
          <a:custGeom>
            <a:avLst/>
            <a:gdLst/>
            <a:ahLst/>
            <a:cxnLst/>
            <a:rect l="l" t="t" r="r" b="b"/>
            <a:pathLst>
              <a:path w="1459131" h="1459131">
                <a:moveTo>
                  <a:pt x="0" y="0"/>
                </a:moveTo>
                <a:lnTo>
                  <a:pt x="1459131" y="0"/>
                </a:lnTo>
                <a:lnTo>
                  <a:pt x="1459131" y="1459131"/>
                </a:lnTo>
                <a:lnTo>
                  <a:pt x="0" y="145913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2822561" y="6782727"/>
            <a:ext cx="1452111" cy="1452111"/>
          </a:xfrm>
          <a:custGeom>
            <a:avLst/>
            <a:gdLst/>
            <a:ahLst/>
            <a:cxnLst/>
            <a:rect l="l" t="t" r="r" b="b"/>
            <a:pathLst>
              <a:path w="1452111" h="1452111">
                <a:moveTo>
                  <a:pt x="0" y="0"/>
                </a:moveTo>
                <a:lnTo>
                  <a:pt x="1452111" y="0"/>
                </a:lnTo>
                <a:lnTo>
                  <a:pt x="1452111" y="1452111"/>
                </a:lnTo>
                <a:lnTo>
                  <a:pt x="0" y="145211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AutoShape 8"/>
          <p:cNvSpPr/>
          <p:nvPr/>
        </p:nvSpPr>
        <p:spPr>
          <a:xfrm flipV="1">
            <a:off x="13529257" y="5574419"/>
            <a:ext cx="3770" cy="1189259"/>
          </a:xfrm>
          <a:prstGeom prst="line">
            <a:avLst/>
          </a:prstGeom>
          <a:ln w="38100" cap="flat">
            <a:solidFill>
              <a:srgbClr val="230871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295965" y="229509"/>
            <a:ext cx="16151298" cy="952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537"/>
              </a:lnSpc>
              <a:spcBef>
                <a:spcPct val="0"/>
              </a:spcBef>
            </a:pPr>
            <a:r>
              <a:rPr lang="en-US" sz="6281">
                <a:solidFill>
                  <a:srgbClr val="230871"/>
                </a:solidFill>
                <a:latin typeface="Noto Sans"/>
              </a:rPr>
              <a:t>4. Demonstration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4402228" y="9762747"/>
            <a:ext cx="3727133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Noto Sans"/>
              </a:rPr>
              <a:t>@2023 - Presentation - SWP391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06803" y="1550263"/>
            <a:ext cx="12650242" cy="906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79"/>
              </a:lnSpc>
            </a:pPr>
            <a:r>
              <a:rPr lang="en-US" sz="5199">
                <a:solidFill>
                  <a:srgbClr val="230871"/>
                </a:solidFill>
                <a:latin typeface="DejaVu Serif Bold"/>
              </a:rPr>
              <a:t>Scenario 4: Make Cancel Request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35333" y="5526794"/>
            <a:ext cx="1270864" cy="4144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dirty="0">
                <a:solidFill>
                  <a:srgbClr val="230871"/>
                </a:solidFill>
                <a:latin typeface="Arial Unicode"/>
              </a:rPr>
              <a:t>Worker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590780" y="4332357"/>
            <a:ext cx="828820" cy="3397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dirty="0">
                <a:solidFill>
                  <a:srgbClr val="230871"/>
                </a:solidFill>
                <a:latin typeface="Arial Unicode"/>
              </a:rPr>
              <a:t>Login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883890" y="4218696"/>
            <a:ext cx="3903043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230871"/>
                </a:solidFill>
                <a:latin typeface="Arial Unicode"/>
              </a:rPr>
              <a:t>Leave a report for days-off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442509" y="5980135"/>
            <a:ext cx="1863030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230871"/>
                </a:solidFill>
                <a:latin typeface="Arial Unicode"/>
              </a:rPr>
              <a:t>Accept or Reject</a:t>
            </a:r>
          </a:p>
        </p:txBody>
      </p:sp>
      <p:sp>
        <p:nvSpPr>
          <p:cNvPr id="16" name="Freeform 16"/>
          <p:cNvSpPr/>
          <p:nvPr/>
        </p:nvSpPr>
        <p:spPr>
          <a:xfrm>
            <a:off x="12799741" y="4009195"/>
            <a:ext cx="1420933" cy="1420933"/>
          </a:xfrm>
          <a:custGeom>
            <a:avLst/>
            <a:gdLst/>
            <a:ahLst/>
            <a:cxnLst/>
            <a:rect l="l" t="t" r="r" b="b"/>
            <a:pathLst>
              <a:path w="1420933" h="1420933">
                <a:moveTo>
                  <a:pt x="0" y="0"/>
                </a:moveTo>
                <a:lnTo>
                  <a:pt x="1420933" y="0"/>
                </a:lnTo>
                <a:lnTo>
                  <a:pt x="1420933" y="1420933"/>
                </a:lnTo>
                <a:lnTo>
                  <a:pt x="0" y="142093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TextBox 17"/>
          <p:cNvSpPr txBox="1"/>
          <p:nvPr/>
        </p:nvSpPr>
        <p:spPr>
          <a:xfrm>
            <a:off x="12907108" y="8472963"/>
            <a:ext cx="899874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230871"/>
                </a:solidFill>
                <a:latin typeface="Arial Unicode"/>
              </a:rPr>
              <a:t>Admin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902" y="9525"/>
            <a:ext cx="18287098" cy="1362984"/>
          </a:xfrm>
          <a:prstGeom prst="rect">
            <a:avLst/>
          </a:prstGeom>
          <a:solidFill>
            <a:srgbClr val="2ED9C3"/>
          </a:solid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706803" y="4503132"/>
            <a:ext cx="1817445" cy="1817445"/>
          </a:xfrm>
          <a:custGeom>
            <a:avLst/>
            <a:gdLst/>
            <a:ahLst/>
            <a:cxnLst/>
            <a:rect l="l" t="t" r="r" b="b"/>
            <a:pathLst>
              <a:path w="1817445" h="1817445">
                <a:moveTo>
                  <a:pt x="0" y="0"/>
                </a:moveTo>
                <a:lnTo>
                  <a:pt x="1817445" y="0"/>
                </a:lnTo>
                <a:lnTo>
                  <a:pt x="1817445" y="1817445"/>
                </a:lnTo>
                <a:lnTo>
                  <a:pt x="0" y="18174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7470808" y="4788289"/>
            <a:ext cx="3346385" cy="1973111"/>
          </a:xfrm>
          <a:custGeom>
            <a:avLst/>
            <a:gdLst/>
            <a:ahLst/>
            <a:cxnLst/>
            <a:rect l="l" t="t" r="r" b="b"/>
            <a:pathLst>
              <a:path w="3346385" h="1973111">
                <a:moveTo>
                  <a:pt x="0" y="0"/>
                </a:moveTo>
                <a:lnTo>
                  <a:pt x="3346384" y="0"/>
                </a:lnTo>
                <a:lnTo>
                  <a:pt x="3346384" y="1973111"/>
                </a:lnTo>
                <a:lnTo>
                  <a:pt x="0" y="197311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248" r="-324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5471842" y="4816373"/>
            <a:ext cx="1973111" cy="1973111"/>
          </a:xfrm>
          <a:custGeom>
            <a:avLst/>
            <a:gdLst/>
            <a:ahLst/>
            <a:cxnLst/>
            <a:rect l="l" t="t" r="r" b="b"/>
            <a:pathLst>
              <a:path w="1973111" h="1973111">
                <a:moveTo>
                  <a:pt x="0" y="0"/>
                </a:moveTo>
                <a:lnTo>
                  <a:pt x="1973111" y="0"/>
                </a:lnTo>
                <a:lnTo>
                  <a:pt x="1973111" y="1973112"/>
                </a:lnTo>
                <a:lnTo>
                  <a:pt x="0" y="19731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295965" y="229509"/>
            <a:ext cx="16151298" cy="952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537"/>
              </a:lnSpc>
              <a:spcBef>
                <a:spcPct val="0"/>
              </a:spcBef>
            </a:pPr>
            <a:r>
              <a:rPr lang="en-US" sz="6281">
                <a:solidFill>
                  <a:srgbClr val="230871"/>
                </a:solidFill>
                <a:latin typeface="Noto Sans"/>
              </a:rPr>
              <a:t>4. Demonstration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4402228" y="9762747"/>
            <a:ext cx="3727133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Noto Sans"/>
              </a:rPr>
              <a:t>@2023 - Presentation - SWP391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06803" y="1550263"/>
            <a:ext cx="10503059" cy="900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79"/>
              </a:lnSpc>
            </a:pPr>
            <a:r>
              <a:rPr lang="en-US" sz="5199">
                <a:solidFill>
                  <a:srgbClr val="230871"/>
                </a:solidFill>
                <a:latin typeface="DejaVu Serif Bold"/>
              </a:rPr>
              <a:t>Scenario 5: View dashboard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53352" y="6263427"/>
            <a:ext cx="1126384" cy="5260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80"/>
              </a:lnSpc>
            </a:pPr>
            <a:r>
              <a:rPr lang="en-US" sz="3128">
                <a:solidFill>
                  <a:srgbClr val="230871"/>
                </a:solidFill>
                <a:latin typeface="Arial Unicode"/>
              </a:rPr>
              <a:t>Admin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558704" y="5165949"/>
            <a:ext cx="777684" cy="434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4"/>
              </a:lnSpc>
            </a:pPr>
            <a:r>
              <a:rPr lang="en-US" sz="2503">
                <a:solidFill>
                  <a:srgbClr val="230871"/>
                </a:solidFill>
                <a:latin typeface="Arial Unicode"/>
              </a:rPr>
              <a:t>Login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746607" y="5165949"/>
            <a:ext cx="2279964" cy="434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4"/>
              </a:lnSpc>
            </a:pPr>
            <a:r>
              <a:rPr lang="en-US" sz="2503">
                <a:solidFill>
                  <a:srgbClr val="230871"/>
                </a:solidFill>
                <a:latin typeface="Arial Unicode"/>
              </a:rPr>
              <a:t>View dashboard</a:t>
            </a:r>
          </a:p>
        </p:txBody>
      </p:sp>
      <p:sp>
        <p:nvSpPr>
          <p:cNvPr id="12" name="AutoShape 12"/>
          <p:cNvSpPr/>
          <p:nvPr/>
        </p:nvSpPr>
        <p:spPr>
          <a:xfrm flipV="1">
            <a:off x="11209862" y="5803420"/>
            <a:ext cx="3640691" cy="0"/>
          </a:xfrm>
          <a:prstGeom prst="line">
            <a:avLst/>
          </a:prstGeom>
          <a:ln w="57150" cap="flat">
            <a:solidFill>
              <a:srgbClr val="230871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/>
          </a:p>
        </p:txBody>
      </p:sp>
      <p:sp>
        <p:nvSpPr>
          <p:cNvPr id="13" name="AutoShape 13"/>
          <p:cNvSpPr/>
          <p:nvPr/>
        </p:nvSpPr>
        <p:spPr>
          <a:xfrm flipV="1">
            <a:off x="3127200" y="5774354"/>
            <a:ext cx="3640691" cy="0"/>
          </a:xfrm>
          <a:prstGeom prst="line">
            <a:avLst/>
          </a:prstGeom>
          <a:ln w="57150" cap="flat">
            <a:solidFill>
              <a:srgbClr val="230871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902" y="9525"/>
            <a:ext cx="18287098" cy="1362984"/>
          </a:xfrm>
          <a:prstGeom prst="rect">
            <a:avLst/>
          </a:prstGeom>
          <a:solidFill>
            <a:srgbClr val="2ED9C3"/>
          </a:solid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2310801" y="1975949"/>
            <a:ext cx="1897696" cy="1807987"/>
          </a:xfrm>
          <a:custGeom>
            <a:avLst/>
            <a:gdLst/>
            <a:ahLst/>
            <a:cxnLst/>
            <a:rect l="l" t="t" r="r" b="b"/>
            <a:pathLst>
              <a:path w="1897696" h="1807987">
                <a:moveTo>
                  <a:pt x="0" y="0"/>
                </a:moveTo>
                <a:lnTo>
                  <a:pt x="1897695" y="0"/>
                </a:lnTo>
                <a:lnTo>
                  <a:pt x="1897695" y="1807987"/>
                </a:lnTo>
                <a:lnTo>
                  <a:pt x="0" y="18079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2367951" y="7550184"/>
            <a:ext cx="1699576" cy="1708116"/>
          </a:xfrm>
          <a:custGeom>
            <a:avLst/>
            <a:gdLst/>
            <a:ahLst/>
            <a:cxnLst/>
            <a:rect l="l" t="t" r="r" b="b"/>
            <a:pathLst>
              <a:path w="1699576" h="1708116">
                <a:moveTo>
                  <a:pt x="0" y="0"/>
                </a:moveTo>
                <a:lnTo>
                  <a:pt x="1699575" y="0"/>
                </a:lnTo>
                <a:lnTo>
                  <a:pt x="1699575" y="1708116"/>
                </a:lnTo>
                <a:lnTo>
                  <a:pt x="0" y="17081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2415226" y="4721033"/>
            <a:ext cx="1688845" cy="1695202"/>
          </a:xfrm>
          <a:custGeom>
            <a:avLst/>
            <a:gdLst/>
            <a:ahLst/>
            <a:cxnLst/>
            <a:rect l="l" t="t" r="r" b="b"/>
            <a:pathLst>
              <a:path w="1688845" h="1695202">
                <a:moveTo>
                  <a:pt x="0" y="0"/>
                </a:moveTo>
                <a:lnTo>
                  <a:pt x="1688845" y="0"/>
                </a:lnTo>
                <a:lnTo>
                  <a:pt x="1688845" y="1695202"/>
                </a:lnTo>
                <a:lnTo>
                  <a:pt x="0" y="169520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295965" y="229509"/>
            <a:ext cx="16151298" cy="952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537"/>
              </a:lnSpc>
              <a:spcBef>
                <a:spcPct val="0"/>
              </a:spcBef>
            </a:pPr>
            <a:r>
              <a:rPr lang="en-US" sz="6281">
                <a:solidFill>
                  <a:srgbClr val="230871"/>
                </a:solidFill>
                <a:latin typeface="Noto Sans"/>
              </a:rPr>
              <a:t>5. Outcomes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4402228" y="9762747"/>
            <a:ext cx="3727133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Noto Sans"/>
              </a:rPr>
              <a:t>@2023 - Presentation - SWP391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696728" y="2014049"/>
            <a:ext cx="2558794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0238B"/>
                </a:solidFill>
                <a:latin typeface="Noto Sans Bold"/>
              </a:rPr>
              <a:t>Achievement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944021" y="2595462"/>
            <a:ext cx="11424285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58" lvl="1" indent="-259079">
              <a:lnSpc>
                <a:spcPts val="3359"/>
              </a:lnSpc>
              <a:buFont typeface="Arial"/>
              <a:buChar char="•"/>
            </a:pPr>
            <a:r>
              <a:rPr lang="en-US" sz="2399">
                <a:solidFill>
                  <a:srgbClr val="00238B"/>
                </a:solidFill>
                <a:latin typeface="Noto Sans"/>
              </a:rPr>
              <a:t>Create a web application for providing cleaning services with basic functions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696728" y="4663883"/>
            <a:ext cx="3955224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0238B"/>
                </a:solidFill>
                <a:latin typeface="Noto Sans Bold"/>
              </a:rPr>
              <a:t>Lesson learned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944021" y="5245296"/>
            <a:ext cx="7115071" cy="12344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58" lvl="1" indent="-259079">
              <a:lnSpc>
                <a:spcPts val="3359"/>
              </a:lnSpc>
              <a:buFont typeface="Arial"/>
              <a:buChar char="•"/>
            </a:pPr>
            <a:r>
              <a:rPr lang="en-US" sz="2399">
                <a:solidFill>
                  <a:srgbClr val="00238B"/>
                </a:solidFill>
                <a:latin typeface="Noto Sans"/>
              </a:rPr>
              <a:t>Usage of framework and new technologies</a:t>
            </a:r>
          </a:p>
          <a:p>
            <a:pPr marL="518158" lvl="1" indent="-259079">
              <a:lnSpc>
                <a:spcPts val="3359"/>
              </a:lnSpc>
              <a:buFont typeface="Arial"/>
              <a:buChar char="•"/>
            </a:pPr>
            <a:r>
              <a:rPr lang="en-US" sz="2399">
                <a:solidFill>
                  <a:srgbClr val="00238B"/>
                </a:solidFill>
                <a:latin typeface="Noto Sans"/>
              </a:rPr>
              <a:t>Flexible collaboration and time management</a:t>
            </a:r>
          </a:p>
          <a:p>
            <a:pPr marL="518158" lvl="1" indent="-259079">
              <a:lnSpc>
                <a:spcPts val="3359"/>
              </a:lnSpc>
              <a:buFont typeface="Arial"/>
              <a:buChar char="•"/>
            </a:pPr>
            <a:r>
              <a:rPr lang="en-US" sz="2399">
                <a:solidFill>
                  <a:srgbClr val="00238B"/>
                </a:solidFill>
                <a:latin typeface="Noto Sans"/>
              </a:rPr>
              <a:t>Agile Programming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753878" y="7493034"/>
            <a:ext cx="2558794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0238B"/>
                </a:solidFill>
                <a:latin typeface="Noto Sans Bold"/>
              </a:rPr>
              <a:t>Limitation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944021" y="8074447"/>
            <a:ext cx="8469627" cy="12344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58" lvl="1" indent="-259079">
              <a:lnSpc>
                <a:spcPts val="3359"/>
              </a:lnSpc>
              <a:buFont typeface="Arial"/>
              <a:buChar char="•"/>
            </a:pPr>
            <a:r>
              <a:rPr lang="en-US" sz="2399">
                <a:solidFill>
                  <a:srgbClr val="00238B"/>
                </a:solidFill>
                <a:latin typeface="Noto Sans"/>
              </a:rPr>
              <a:t>Inefficient use of technology</a:t>
            </a:r>
          </a:p>
          <a:p>
            <a:pPr marL="518158" lvl="1" indent="-259079">
              <a:lnSpc>
                <a:spcPts val="3359"/>
              </a:lnSpc>
              <a:buFont typeface="Arial"/>
              <a:buChar char="•"/>
            </a:pPr>
            <a:r>
              <a:rPr lang="en-US" sz="2399">
                <a:solidFill>
                  <a:srgbClr val="00238B"/>
                </a:solidFill>
                <a:latin typeface="Noto Sans"/>
              </a:rPr>
              <a:t>Not so good software architecture</a:t>
            </a:r>
          </a:p>
          <a:p>
            <a:pPr marL="518158" lvl="1" indent="-259079">
              <a:lnSpc>
                <a:spcPts val="3359"/>
              </a:lnSpc>
              <a:buFont typeface="Arial"/>
              <a:buChar char="•"/>
            </a:pPr>
            <a:r>
              <a:rPr lang="en-US" sz="2399">
                <a:solidFill>
                  <a:srgbClr val="00238B"/>
                </a:solidFill>
                <a:latin typeface="Noto Sans"/>
              </a:rPr>
              <a:t>Lack functionality for worker employment 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087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40465" y="-114698"/>
            <a:ext cx="18368930" cy="6891328"/>
          </a:xfrm>
          <a:prstGeom prst="rect">
            <a:avLst/>
          </a:prstGeom>
          <a:solidFill>
            <a:srgbClr val="2A7DE1"/>
          </a:solid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3338495" y="364880"/>
            <a:ext cx="11611011" cy="5932171"/>
          </a:xfrm>
          <a:custGeom>
            <a:avLst/>
            <a:gdLst/>
            <a:ahLst/>
            <a:cxnLst/>
            <a:rect l="l" t="t" r="r" b="b"/>
            <a:pathLst>
              <a:path w="11611011" h="5932171">
                <a:moveTo>
                  <a:pt x="0" y="0"/>
                </a:moveTo>
                <a:lnTo>
                  <a:pt x="11611010" y="0"/>
                </a:lnTo>
                <a:lnTo>
                  <a:pt x="11611010" y="5932172"/>
                </a:lnTo>
                <a:lnTo>
                  <a:pt x="0" y="59321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3153683" y="7995714"/>
            <a:ext cx="11980635" cy="1881664"/>
            <a:chOff x="0" y="0"/>
            <a:chExt cx="15974180" cy="2508885"/>
          </a:xfrm>
        </p:grpSpPr>
        <p:sp>
          <p:nvSpPr>
            <p:cNvPr id="5" name="TextBox 5"/>
            <p:cNvSpPr txBox="1"/>
            <p:nvPr/>
          </p:nvSpPr>
          <p:spPr>
            <a:xfrm>
              <a:off x="0" y="-133350"/>
              <a:ext cx="15974180" cy="15430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8399"/>
                </a:lnSpc>
                <a:spcBef>
                  <a:spcPct val="0"/>
                </a:spcBef>
              </a:pPr>
              <a:r>
                <a:rPr lang="en-US" sz="6999">
                  <a:solidFill>
                    <a:srgbClr val="F5F5EF"/>
                  </a:solidFill>
                  <a:latin typeface="Luciole"/>
                </a:rPr>
                <a:t>Q&amp;A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1886162"/>
              <a:ext cx="15974180" cy="6227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92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AutoShape 7"/>
          <p:cNvSpPr/>
          <p:nvPr/>
        </p:nvSpPr>
        <p:spPr>
          <a:xfrm>
            <a:off x="-80930" y="6757580"/>
            <a:ext cx="18449861" cy="0"/>
          </a:xfrm>
          <a:prstGeom prst="line">
            <a:avLst/>
          </a:prstGeom>
          <a:ln w="19050" cap="rnd">
            <a:solidFill>
              <a:srgbClr val="F5F5E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087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40465" y="-114698"/>
            <a:ext cx="18368930" cy="6891328"/>
          </a:xfrm>
          <a:prstGeom prst="rect">
            <a:avLst/>
          </a:prstGeom>
          <a:solidFill>
            <a:srgbClr val="2A7DE1"/>
          </a:solid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3338495" y="364880"/>
            <a:ext cx="11611011" cy="5932171"/>
          </a:xfrm>
          <a:custGeom>
            <a:avLst/>
            <a:gdLst/>
            <a:ahLst/>
            <a:cxnLst/>
            <a:rect l="l" t="t" r="r" b="b"/>
            <a:pathLst>
              <a:path w="11611011" h="5932171">
                <a:moveTo>
                  <a:pt x="0" y="0"/>
                </a:moveTo>
                <a:lnTo>
                  <a:pt x="11611010" y="0"/>
                </a:lnTo>
                <a:lnTo>
                  <a:pt x="11611010" y="5932172"/>
                </a:lnTo>
                <a:lnTo>
                  <a:pt x="0" y="59321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3153683" y="7995714"/>
            <a:ext cx="11980635" cy="1881664"/>
            <a:chOff x="0" y="0"/>
            <a:chExt cx="15974180" cy="2508885"/>
          </a:xfrm>
        </p:grpSpPr>
        <p:sp>
          <p:nvSpPr>
            <p:cNvPr id="5" name="TextBox 5"/>
            <p:cNvSpPr txBox="1"/>
            <p:nvPr/>
          </p:nvSpPr>
          <p:spPr>
            <a:xfrm>
              <a:off x="0" y="-133350"/>
              <a:ext cx="15974180" cy="15430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8399"/>
                </a:lnSpc>
                <a:spcBef>
                  <a:spcPct val="0"/>
                </a:spcBef>
              </a:pPr>
              <a:r>
                <a:rPr lang="en-US" sz="6999">
                  <a:solidFill>
                    <a:srgbClr val="F5F5EF"/>
                  </a:solidFill>
                  <a:latin typeface="Luciole"/>
                </a:rPr>
                <a:t>Thank you!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1886162"/>
              <a:ext cx="15974180" cy="6227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92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AutoShape 7"/>
          <p:cNvSpPr/>
          <p:nvPr/>
        </p:nvSpPr>
        <p:spPr>
          <a:xfrm>
            <a:off x="-80930" y="6757580"/>
            <a:ext cx="18449861" cy="0"/>
          </a:xfrm>
          <a:prstGeom prst="line">
            <a:avLst/>
          </a:prstGeom>
          <a:ln w="19050" cap="rnd">
            <a:solidFill>
              <a:srgbClr val="F5F5E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925002" y="1993203"/>
            <a:ext cx="8463245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8399"/>
              </a:lnSpc>
              <a:spcBef>
                <a:spcPct val="0"/>
              </a:spcBef>
            </a:pPr>
            <a:r>
              <a:rPr lang="en-US" sz="6999">
                <a:solidFill>
                  <a:srgbClr val="230871"/>
                </a:solidFill>
                <a:latin typeface="Noto Sans"/>
              </a:rPr>
              <a:t>Table Of Content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925002" y="4205482"/>
            <a:ext cx="7508075" cy="940520"/>
            <a:chOff x="0" y="0"/>
            <a:chExt cx="15481151" cy="1939290"/>
          </a:xfrm>
        </p:grpSpPr>
        <p:sp>
          <p:nvSpPr>
            <p:cNvPr id="4" name="Freeform 4"/>
            <p:cNvSpPr/>
            <p:nvPr/>
          </p:nvSpPr>
          <p:spPr>
            <a:xfrm>
              <a:off x="12700" y="12700"/>
              <a:ext cx="15455751" cy="1913890"/>
            </a:xfrm>
            <a:custGeom>
              <a:avLst/>
              <a:gdLst/>
              <a:ahLst/>
              <a:cxnLst/>
              <a:rect l="l" t="t" r="r" b="b"/>
              <a:pathLst>
                <a:path w="15455751" h="1913890">
                  <a:moveTo>
                    <a:pt x="14498806" y="1913890"/>
                  </a:moveTo>
                  <a:lnTo>
                    <a:pt x="956945" y="1913890"/>
                  </a:lnTo>
                  <a:cubicBezTo>
                    <a:pt x="428371" y="1913890"/>
                    <a:pt x="0" y="1485392"/>
                    <a:pt x="0" y="956945"/>
                  </a:cubicBezTo>
                  <a:lnTo>
                    <a:pt x="0" y="956945"/>
                  </a:lnTo>
                  <a:cubicBezTo>
                    <a:pt x="0" y="428371"/>
                    <a:pt x="428371" y="0"/>
                    <a:pt x="956945" y="0"/>
                  </a:cubicBezTo>
                  <a:lnTo>
                    <a:pt x="14498806" y="0"/>
                  </a:lnTo>
                  <a:cubicBezTo>
                    <a:pt x="15027253" y="0"/>
                    <a:pt x="15455751" y="428371"/>
                    <a:pt x="15455751" y="956945"/>
                  </a:cubicBezTo>
                  <a:lnTo>
                    <a:pt x="15455751" y="956945"/>
                  </a:lnTo>
                  <a:cubicBezTo>
                    <a:pt x="15455751" y="1485392"/>
                    <a:pt x="15027253" y="1913890"/>
                    <a:pt x="14498806" y="1913890"/>
                  </a:cubicBezTo>
                  <a:close/>
                </a:path>
              </a:pathLst>
            </a:custGeom>
            <a:solidFill>
              <a:srgbClr val="23087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0" y="0"/>
              <a:ext cx="15481151" cy="1939290"/>
            </a:xfrm>
            <a:custGeom>
              <a:avLst/>
              <a:gdLst/>
              <a:ahLst/>
              <a:cxnLst/>
              <a:rect l="l" t="t" r="r" b="b"/>
              <a:pathLst>
                <a:path w="15481151" h="1939290">
                  <a:moveTo>
                    <a:pt x="14511506" y="0"/>
                  </a:moveTo>
                  <a:lnTo>
                    <a:pt x="969645" y="0"/>
                  </a:lnTo>
                  <a:cubicBezTo>
                    <a:pt x="434975" y="0"/>
                    <a:pt x="0" y="434975"/>
                    <a:pt x="0" y="969645"/>
                  </a:cubicBezTo>
                  <a:cubicBezTo>
                    <a:pt x="0" y="1504315"/>
                    <a:pt x="434975" y="1939290"/>
                    <a:pt x="969645" y="1939290"/>
                  </a:cubicBezTo>
                  <a:lnTo>
                    <a:pt x="14511506" y="1939290"/>
                  </a:lnTo>
                  <a:cubicBezTo>
                    <a:pt x="15046176" y="1939290"/>
                    <a:pt x="15481151" y="1504315"/>
                    <a:pt x="15481151" y="969645"/>
                  </a:cubicBezTo>
                  <a:cubicBezTo>
                    <a:pt x="15481151" y="434975"/>
                    <a:pt x="15046176" y="0"/>
                    <a:pt x="14511506" y="0"/>
                  </a:cubicBezTo>
                  <a:close/>
                  <a:moveTo>
                    <a:pt x="14511506" y="1913890"/>
                  </a:moveTo>
                  <a:lnTo>
                    <a:pt x="969645" y="1913890"/>
                  </a:lnTo>
                  <a:cubicBezTo>
                    <a:pt x="448945" y="1913890"/>
                    <a:pt x="25400" y="1490345"/>
                    <a:pt x="25400" y="969645"/>
                  </a:cubicBezTo>
                  <a:cubicBezTo>
                    <a:pt x="25400" y="448945"/>
                    <a:pt x="448945" y="25400"/>
                    <a:pt x="969645" y="25400"/>
                  </a:cubicBezTo>
                  <a:lnTo>
                    <a:pt x="14511506" y="25400"/>
                  </a:lnTo>
                  <a:cubicBezTo>
                    <a:pt x="15032206" y="25400"/>
                    <a:pt x="15455751" y="448945"/>
                    <a:pt x="15455751" y="969645"/>
                  </a:cubicBezTo>
                  <a:cubicBezTo>
                    <a:pt x="15455751" y="1490345"/>
                    <a:pt x="15032206" y="1913890"/>
                    <a:pt x="14511506" y="1913890"/>
                  </a:cubicBezTo>
                  <a:close/>
                </a:path>
              </a:pathLst>
            </a:custGeom>
            <a:solidFill>
              <a:srgbClr val="230871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925002" y="4205482"/>
            <a:ext cx="1833655" cy="940520"/>
            <a:chOff x="0" y="0"/>
            <a:chExt cx="3780875" cy="1939290"/>
          </a:xfrm>
        </p:grpSpPr>
        <p:sp>
          <p:nvSpPr>
            <p:cNvPr id="7" name="Freeform 7"/>
            <p:cNvSpPr/>
            <p:nvPr/>
          </p:nvSpPr>
          <p:spPr>
            <a:xfrm>
              <a:off x="12700" y="12700"/>
              <a:ext cx="3755475" cy="1913890"/>
            </a:xfrm>
            <a:custGeom>
              <a:avLst/>
              <a:gdLst/>
              <a:ahLst/>
              <a:cxnLst/>
              <a:rect l="l" t="t" r="r" b="b"/>
              <a:pathLst>
                <a:path w="3755475" h="1913890">
                  <a:moveTo>
                    <a:pt x="2798530" y="1913890"/>
                  </a:moveTo>
                  <a:lnTo>
                    <a:pt x="956945" y="1913890"/>
                  </a:lnTo>
                  <a:cubicBezTo>
                    <a:pt x="428371" y="1913890"/>
                    <a:pt x="0" y="1485392"/>
                    <a:pt x="0" y="956945"/>
                  </a:cubicBezTo>
                  <a:lnTo>
                    <a:pt x="0" y="956945"/>
                  </a:lnTo>
                  <a:cubicBezTo>
                    <a:pt x="0" y="428371"/>
                    <a:pt x="428371" y="0"/>
                    <a:pt x="956945" y="0"/>
                  </a:cubicBezTo>
                  <a:lnTo>
                    <a:pt x="2798529" y="0"/>
                  </a:lnTo>
                  <a:cubicBezTo>
                    <a:pt x="3326976" y="0"/>
                    <a:pt x="3755474" y="428371"/>
                    <a:pt x="3755474" y="956945"/>
                  </a:cubicBezTo>
                  <a:lnTo>
                    <a:pt x="3755474" y="956945"/>
                  </a:lnTo>
                  <a:cubicBezTo>
                    <a:pt x="3755475" y="1485392"/>
                    <a:pt x="3326977" y="1913890"/>
                    <a:pt x="2798530" y="1913890"/>
                  </a:cubicBezTo>
                  <a:close/>
                </a:path>
              </a:pathLst>
            </a:custGeom>
            <a:solidFill>
              <a:srgbClr val="F5F5E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0" y="0"/>
              <a:ext cx="3780875" cy="1939290"/>
            </a:xfrm>
            <a:custGeom>
              <a:avLst/>
              <a:gdLst/>
              <a:ahLst/>
              <a:cxnLst/>
              <a:rect l="l" t="t" r="r" b="b"/>
              <a:pathLst>
                <a:path w="3780875" h="1939290">
                  <a:moveTo>
                    <a:pt x="2811230" y="0"/>
                  </a:moveTo>
                  <a:lnTo>
                    <a:pt x="969645" y="0"/>
                  </a:lnTo>
                  <a:cubicBezTo>
                    <a:pt x="434975" y="0"/>
                    <a:pt x="0" y="434975"/>
                    <a:pt x="0" y="969645"/>
                  </a:cubicBezTo>
                  <a:cubicBezTo>
                    <a:pt x="0" y="1504315"/>
                    <a:pt x="434975" y="1939290"/>
                    <a:pt x="969645" y="1939290"/>
                  </a:cubicBezTo>
                  <a:lnTo>
                    <a:pt x="2811229" y="1939290"/>
                  </a:lnTo>
                  <a:cubicBezTo>
                    <a:pt x="3345899" y="1939290"/>
                    <a:pt x="3780874" y="1504315"/>
                    <a:pt x="3780874" y="969645"/>
                  </a:cubicBezTo>
                  <a:cubicBezTo>
                    <a:pt x="3780875" y="434975"/>
                    <a:pt x="3345900" y="0"/>
                    <a:pt x="2811230" y="0"/>
                  </a:cubicBezTo>
                  <a:close/>
                  <a:moveTo>
                    <a:pt x="2811230" y="1913890"/>
                  </a:moveTo>
                  <a:lnTo>
                    <a:pt x="969645" y="1913890"/>
                  </a:lnTo>
                  <a:cubicBezTo>
                    <a:pt x="448945" y="1913890"/>
                    <a:pt x="25400" y="1490345"/>
                    <a:pt x="25400" y="969645"/>
                  </a:cubicBezTo>
                  <a:cubicBezTo>
                    <a:pt x="25400" y="448945"/>
                    <a:pt x="448945" y="25400"/>
                    <a:pt x="969645" y="25400"/>
                  </a:cubicBezTo>
                  <a:lnTo>
                    <a:pt x="2811229" y="25400"/>
                  </a:lnTo>
                  <a:cubicBezTo>
                    <a:pt x="3331930" y="25400"/>
                    <a:pt x="3755474" y="448945"/>
                    <a:pt x="3755474" y="969645"/>
                  </a:cubicBezTo>
                  <a:cubicBezTo>
                    <a:pt x="3755475" y="1490345"/>
                    <a:pt x="3331930" y="1913890"/>
                    <a:pt x="2811230" y="1913890"/>
                  </a:cubicBezTo>
                  <a:close/>
                </a:path>
              </a:pathLst>
            </a:custGeom>
            <a:solidFill>
              <a:srgbClr val="230871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3216907" y="4442379"/>
            <a:ext cx="4495572" cy="4953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999">
                <a:solidFill>
                  <a:srgbClr val="F5F5EF"/>
                </a:solidFill>
                <a:latin typeface="Noto Sans"/>
              </a:rPr>
              <a:t>Project Introduction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1010727" y="7305722"/>
            <a:ext cx="7508075" cy="940520"/>
            <a:chOff x="0" y="0"/>
            <a:chExt cx="15481151" cy="1939290"/>
          </a:xfrm>
        </p:grpSpPr>
        <p:sp>
          <p:nvSpPr>
            <p:cNvPr id="11" name="Freeform 11"/>
            <p:cNvSpPr/>
            <p:nvPr/>
          </p:nvSpPr>
          <p:spPr>
            <a:xfrm>
              <a:off x="12700" y="12700"/>
              <a:ext cx="15455751" cy="1913890"/>
            </a:xfrm>
            <a:custGeom>
              <a:avLst/>
              <a:gdLst/>
              <a:ahLst/>
              <a:cxnLst/>
              <a:rect l="l" t="t" r="r" b="b"/>
              <a:pathLst>
                <a:path w="15455751" h="1913890">
                  <a:moveTo>
                    <a:pt x="14498806" y="1913890"/>
                  </a:moveTo>
                  <a:lnTo>
                    <a:pt x="956945" y="1913890"/>
                  </a:lnTo>
                  <a:cubicBezTo>
                    <a:pt x="428371" y="1913890"/>
                    <a:pt x="0" y="1485392"/>
                    <a:pt x="0" y="956945"/>
                  </a:cubicBezTo>
                  <a:lnTo>
                    <a:pt x="0" y="956945"/>
                  </a:lnTo>
                  <a:cubicBezTo>
                    <a:pt x="0" y="428371"/>
                    <a:pt x="428371" y="0"/>
                    <a:pt x="956945" y="0"/>
                  </a:cubicBezTo>
                  <a:lnTo>
                    <a:pt x="14498806" y="0"/>
                  </a:lnTo>
                  <a:cubicBezTo>
                    <a:pt x="15027253" y="0"/>
                    <a:pt x="15455751" y="428371"/>
                    <a:pt x="15455751" y="956945"/>
                  </a:cubicBezTo>
                  <a:lnTo>
                    <a:pt x="15455751" y="956945"/>
                  </a:lnTo>
                  <a:cubicBezTo>
                    <a:pt x="15455751" y="1485392"/>
                    <a:pt x="15027253" y="1913890"/>
                    <a:pt x="14498806" y="1913890"/>
                  </a:cubicBezTo>
                  <a:close/>
                </a:path>
              </a:pathLst>
            </a:custGeom>
            <a:solidFill>
              <a:srgbClr val="23087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0" y="0"/>
              <a:ext cx="15481151" cy="1939290"/>
            </a:xfrm>
            <a:custGeom>
              <a:avLst/>
              <a:gdLst/>
              <a:ahLst/>
              <a:cxnLst/>
              <a:rect l="l" t="t" r="r" b="b"/>
              <a:pathLst>
                <a:path w="15481151" h="1939290">
                  <a:moveTo>
                    <a:pt x="14511506" y="0"/>
                  </a:moveTo>
                  <a:lnTo>
                    <a:pt x="969645" y="0"/>
                  </a:lnTo>
                  <a:cubicBezTo>
                    <a:pt x="434975" y="0"/>
                    <a:pt x="0" y="434975"/>
                    <a:pt x="0" y="969645"/>
                  </a:cubicBezTo>
                  <a:cubicBezTo>
                    <a:pt x="0" y="1504315"/>
                    <a:pt x="434975" y="1939290"/>
                    <a:pt x="969645" y="1939290"/>
                  </a:cubicBezTo>
                  <a:lnTo>
                    <a:pt x="14511506" y="1939290"/>
                  </a:lnTo>
                  <a:cubicBezTo>
                    <a:pt x="15046176" y="1939290"/>
                    <a:pt x="15481151" y="1504315"/>
                    <a:pt x="15481151" y="969645"/>
                  </a:cubicBezTo>
                  <a:cubicBezTo>
                    <a:pt x="15481151" y="434975"/>
                    <a:pt x="15046176" y="0"/>
                    <a:pt x="14511506" y="0"/>
                  </a:cubicBezTo>
                  <a:close/>
                  <a:moveTo>
                    <a:pt x="14511506" y="1913890"/>
                  </a:moveTo>
                  <a:lnTo>
                    <a:pt x="969645" y="1913890"/>
                  </a:lnTo>
                  <a:cubicBezTo>
                    <a:pt x="448945" y="1913890"/>
                    <a:pt x="25400" y="1490345"/>
                    <a:pt x="25400" y="969645"/>
                  </a:cubicBezTo>
                  <a:cubicBezTo>
                    <a:pt x="25400" y="448945"/>
                    <a:pt x="448945" y="25400"/>
                    <a:pt x="969645" y="25400"/>
                  </a:cubicBezTo>
                  <a:lnTo>
                    <a:pt x="14511506" y="25400"/>
                  </a:lnTo>
                  <a:cubicBezTo>
                    <a:pt x="15032206" y="25400"/>
                    <a:pt x="15455751" y="448945"/>
                    <a:pt x="15455751" y="969645"/>
                  </a:cubicBezTo>
                  <a:cubicBezTo>
                    <a:pt x="15455751" y="1490345"/>
                    <a:pt x="15032206" y="1913890"/>
                    <a:pt x="14511506" y="1913890"/>
                  </a:cubicBezTo>
                  <a:close/>
                </a:path>
              </a:pathLst>
            </a:custGeom>
            <a:solidFill>
              <a:srgbClr val="230871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010727" y="7305722"/>
            <a:ext cx="1833655" cy="940520"/>
            <a:chOff x="0" y="0"/>
            <a:chExt cx="3780875" cy="1939290"/>
          </a:xfrm>
        </p:grpSpPr>
        <p:sp>
          <p:nvSpPr>
            <p:cNvPr id="14" name="Freeform 14"/>
            <p:cNvSpPr/>
            <p:nvPr/>
          </p:nvSpPr>
          <p:spPr>
            <a:xfrm>
              <a:off x="12700" y="12700"/>
              <a:ext cx="3755475" cy="1913890"/>
            </a:xfrm>
            <a:custGeom>
              <a:avLst/>
              <a:gdLst/>
              <a:ahLst/>
              <a:cxnLst/>
              <a:rect l="l" t="t" r="r" b="b"/>
              <a:pathLst>
                <a:path w="3755475" h="1913890">
                  <a:moveTo>
                    <a:pt x="2798530" y="1913890"/>
                  </a:moveTo>
                  <a:lnTo>
                    <a:pt x="956945" y="1913890"/>
                  </a:lnTo>
                  <a:cubicBezTo>
                    <a:pt x="428371" y="1913890"/>
                    <a:pt x="0" y="1485392"/>
                    <a:pt x="0" y="956945"/>
                  </a:cubicBezTo>
                  <a:lnTo>
                    <a:pt x="0" y="956945"/>
                  </a:lnTo>
                  <a:cubicBezTo>
                    <a:pt x="0" y="428371"/>
                    <a:pt x="428371" y="0"/>
                    <a:pt x="956945" y="0"/>
                  </a:cubicBezTo>
                  <a:lnTo>
                    <a:pt x="2798529" y="0"/>
                  </a:lnTo>
                  <a:cubicBezTo>
                    <a:pt x="3326976" y="0"/>
                    <a:pt x="3755474" y="428371"/>
                    <a:pt x="3755474" y="956945"/>
                  </a:cubicBezTo>
                  <a:lnTo>
                    <a:pt x="3755474" y="956945"/>
                  </a:lnTo>
                  <a:cubicBezTo>
                    <a:pt x="3755475" y="1485392"/>
                    <a:pt x="3326977" y="1913890"/>
                    <a:pt x="2798530" y="1913890"/>
                  </a:cubicBezTo>
                  <a:close/>
                </a:path>
              </a:pathLst>
            </a:custGeom>
            <a:solidFill>
              <a:srgbClr val="F5F5E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0" y="0"/>
              <a:ext cx="3780875" cy="1939290"/>
            </a:xfrm>
            <a:custGeom>
              <a:avLst/>
              <a:gdLst/>
              <a:ahLst/>
              <a:cxnLst/>
              <a:rect l="l" t="t" r="r" b="b"/>
              <a:pathLst>
                <a:path w="3780875" h="1939290">
                  <a:moveTo>
                    <a:pt x="2811230" y="0"/>
                  </a:moveTo>
                  <a:lnTo>
                    <a:pt x="969645" y="0"/>
                  </a:lnTo>
                  <a:cubicBezTo>
                    <a:pt x="434975" y="0"/>
                    <a:pt x="0" y="434975"/>
                    <a:pt x="0" y="969645"/>
                  </a:cubicBezTo>
                  <a:cubicBezTo>
                    <a:pt x="0" y="1504315"/>
                    <a:pt x="434975" y="1939290"/>
                    <a:pt x="969645" y="1939290"/>
                  </a:cubicBezTo>
                  <a:lnTo>
                    <a:pt x="2811229" y="1939290"/>
                  </a:lnTo>
                  <a:cubicBezTo>
                    <a:pt x="3345899" y="1939290"/>
                    <a:pt x="3780874" y="1504315"/>
                    <a:pt x="3780874" y="969645"/>
                  </a:cubicBezTo>
                  <a:cubicBezTo>
                    <a:pt x="3780875" y="434975"/>
                    <a:pt x="3345900" y="0"/>
                    <a:pt x="2811230" y="0"/>
                  </a:cubicBezTo>
                  <a:close/>
                  <a:moveTo>
                    <a:pt x="2811230" y="1913890"/>
                  </a:moveTo>
                  <a:lnTo>
                    <a:pt x="969645" y="1913890"/>
                  </a:lnTo>
                  <a:cubicBezTo>
                    <a:pt x="448945" y="1913890"/>
                    <a:pt x="25400" y="1490345"/>
                    <a:pt x="25400" y="969645"/>
                  </a:cubicBezTo>
                  <a:cubicBezTo>
                    <a:pt x="25400" y="448945"/>
                    <a:pt x="448945" y="25400"/>
                    <a:pt x="969645" y="25400"/>
                  </a:cubicBezTo>
                  <a:lnTo>
                    <a:pt x="2811229" y="25400"/>
                  </a:lnTo>
                  <a:cubicBezTo>
                    <a:pt x="3331930" y="25400"/>
                    <a:pt x="3755474" y="448945"/>
                    <a:pt x="3755474" y="969645"/>
                  </a:cubicBezTo>
                  <a:cubicBezTo>
                    <a:pt x="3755475" y="1490345"/>
                    <a:pt x="3331930" y="1913890"/>
                    <a:pt x="2811230" y="1913890"/>
                  </a:cubicBezTo>
                  <a:close/>
                </a:path>
              </a:pathLst>
            </a:custGeom>
            <a:solidFill>
              <a:srgbClr val="230871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1373559" y="4440792"/>
            <a:ext cx="936541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230871"/>
                </a:solidFill>
                <a:latin typeface="Noto Sans"/>
              </a:rPr>
              <a:t>1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459284" y="7541032"/>
            <a:ext cx="936541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230871"/>
                </a:solidFill>
                <a:latin typeface="Noto Sans"/>
              </a:rPr>
              <a:t>3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3302632" y="7542619"/>
            <a:ext cx="4495572" cy="4953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F5F5EF"/>
                </a:solidFill>
                <a:latin typeface="Noto Sans"/>
              </a:rPr>
              <a:t>Actors and Features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1010727" y="5755602"/>
            <a:ext cx="7508075" cy="940520"/>
            <a:chOff x="0" y="0"/>
            <a:chExt cx="15481151" cy="1939290"/>
          </a:xfrm>
        </p:grpSpPr>
        <p:sp>
          <p:nvSpPr>
            <p:cNvPr id="20" name="Freeform 20"/>
            <p:cNvSpPr/>
            <p:nvPr/>
          </p:nvSpPr>
          <p:spPr>
            <a:xfrm>
              <a:off x="12700" y="12700"/>
              <a:ext cx="15455751" cy="1913890"/>
            </a:xfrm>
            <a:custGeom>
              <a:avLst/>
              <a:gdLst/>
              <a:ahLst/>
              <a:cxnLst/>
              <a:rect l="l" t="t" r="r" b="b"/>
              <a:pathLst>
                <a:path w="15455751" h="1913890">
                  <a:moveTo>
                    <a:pt x="14498806" y="1913890"/>
                  </a:moveTo>
                  <a:lnTo>
                    <a:pt x="956945" y="1913890"/>
                  </a:lnTo>
                  <a:cubicBezTo>
                    <a:pt x="428371" y="1913890"/>
                    <a:pt x="0" y="1485392"/>
                    <a:pt x="0" y="956945"/>
                  </a:cubicBezTo>
                  <a:lnTo>
                    <a:pt x="0" y="956945"/>
                  </a:lnTo>
                  <a:cubicBezTo>
                    <a:pt x="0" y="428371"/>
                    <a:pt x="428371" y="0"/>
                    <a:pt x="956945" y="0"/>
                  </a:cubicBezTo>
                  <a:lnTo>
                    <a:pt x="14498806" y="0"/>
                  </a:lnTo>
                  <a:cubicBezTo>
                    <a:pt x="15027253" y="0"/>
                    <a:pt x="15455751" y="428371"/>
                    <a:pt x="15455751" y="956945"/>
                  </a:cubicBezTo>
                  <a:lnTo>
                    <a:pt x="15455751" y="956945"/>
                  </a:lnTo>
                  <a:cubicBezTo>
                    <a:pt x="15455751" y="1485392"/>
                    <a:pt x="15027253" y="1913890"/>
                    <a:pt x="14498806" y="1913890"/>
                  </a:cubicBezTo>
                  <a:close/>
                </a:path>
              </a:pathLst>
            </a:custGeom>
            <a:solidFill>
              <a:srgbClr val="23087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0" y="0"/>
              <a:ext cx="15481151" cy="1939290"/>
            </a:xfrm>
            <a:custGeom>
              <a:avLst/>
              <a:gdLst/>
              <a:ahLst/>
              <a:cxnLst/>
              <a:rect l="l" t="t" r="r" b="b"/>
              <a:pathLst>
                <a:path w="15481151" h="1939290">
                  <a:moveTo>
                    <a:pt x="14511506" y="0"/>
                  </a:moveTo>
                  <a:lnTo>
                    <a:pt x="969645" y="0"/>
                  </a:lnTo>
                  <a:cubicBezTo>
                    <a:pt x="434975" y="0"/>
                    <a:pt x="0" y="434975"/>
                    <a:pt x="0" y="969645"/>
                  </a:cubicBezTo>
                  <a:cubicBezTo>
                    <a:pt x="0" y="1504315"/>
                    <a:pt x="434975" y="1939290"/>
                    <a:pt x="969645" y="1939290"/>
                  </a:cubicBezTo>
                  <a:lnTo>
                    <a:pt x="14511506" y="1939290"/>
                  </a:lnTo>
                  <a:cubicBezTo>
                    <a:pt x="15046176" y="1939290"/>
                    <a:pt x="15481151" y="1504315"/>
                    <a:pt x="15481151" y="969645"/>
                  </a:cubicBezTo>
                  <a:cubicBezTo>
                    <a:pt x="15481151" y="434975"/>
                    <a:pt x="15046176" y="0"/>
                    <a:pt x="14511506" y="0"/>
                  </a:cubicBezTo>
                  <a:close/>
                  <a:moveTo>
                    <a:pt x="14511506" y="1913890"/>
                  </a:moveTo>
                  <a:lnTo>
                    <a:pt x="969645" y="1913890"/>
                  </a:lnTo>
                  <a:cubicBezTo>
                    <a:pt x="448945" y="1913890"/>
                    <a:pt x="25400" y="1490345"/>
                    <a:pt x="25400" y="969645"/>
                  </a:cubicBezTo>
                  <a:cubicBezTo>
                    <a:pt x="25400" y="448945"/>
                    <a:pt x="448945" y="25400"/>
                    <a:pt x="969645" y="25400"/>
                  </a:cubicBezTo>
                  <a:lnTo>
                    <a:pt x="14511506" y="25400"/>
                  </a:lnTo>
                  <a:cubicBezTo>
                    <a:pt x="15032206" y="25400"/>
                    <a:pt x="15455751" y="448945"/>
                    <a:pt x="15455751" y="969645"/>
                  </a:cubicBezTo>
                  <a:cubicBezTo>
                    <a:pt x="15455751" y="1490345"/>
                    <a:pt x="15032206" y="1913890"/>
                    <a:pt x="14511506" y="1913890"/>
                  </a:cubicBezTo>
                  <a:close/>
                </a:path>
              </a:pathLst>
            </a:custGeom>
            <a:solidFill>
              <a:srgbClr val="230871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010727" y="5755602"/>
            <a:ext cx="1833655" cy="940520"/>
            <a:chOff x="0" y="0"/>
            <a:chExt cx="3780875" cy="1939290"/>
          </a:xfrm>
        </p:grpSpPr>
        <p:sp>
          <p:nvSpPr>
            <p:cNvPr id="23" name="Freeform 23"/>
            <p:cNvSpPr/>
            <p:nvPr/>
          </p:nvSpPr>
          <p:spPr>
            <a:xfrm>
              <a:off x="12700" y="12700"/>
              <a:ext cx="3755475" cy="1913890"/>
            </a:xfrm>
            <a:custGeom>
              <a:avLst/>
              <a:gdLst/>
              <a:ahLst/>
              <a:cxnLst/>
              <a:rect l="l" t="t" r="r" b="b"/>
              <a:pathLst>
                <a:path w="3755475" h="1913890">
                  <a:moveTo>
                    <a:pt x="2798530" y="1913890"/>
                  </a:moveTo>
                  <a:lnTo>
                    <a:pt x="956945" y="1913890"/>
                  </a:lnTo>
                  <a:cubicBezTo>
                    <a:pt x="428371" y="1913890"/>
                    <a:pt x="0" y="1485392"/>
                    <a:pt x="0" y="956945"/>
                  </a:cubicBezTo>
                  <a:lnTo>
                    <a:pt x="0" y="956945"/>
                  </a:lnTo>
                  <a:cubicBezTo>
                    <a:pt x="0" y="428371"/>
                    <a:pt x="428371" y="0"/>
                    <a:pt x="956945" y="0"/>
                  </a:cubicBezTo>
                  <a:lnTo>
                    <a:pt x="2798529" y="0"/>
                  </a:lnTo>
                  <a:cubicBezTo>
                    <a:pt x="3326976" y="0"/>
                    <a:pt x="3755474" y="428371"/>
                    <a:pt x="3755474" y="956945"/>
                  </a:cubicBezTo>
                  <a:lnTo>
                    <a:pt x="3755474" y="956945"/>
                  </a:lnTo>
                  <a:cubicBezTo>
                    <a:pt x="3755475" y="1485392"/>
                    <a:pt x="3326977" y="1913890"/>
                    <a:pt x="2798530" y="1913890"/>
                  </a:cubicBezTo>
                  <a:close/>
                </a:path>
              </a:pathLst>
            </a:custGeom>
            <a:solidFill>
              <a:srgbClr val="F5F5E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24"/>
            <p:cNvSpPr/>
            <p:nvPr/>
          </p:nvSpPr>
          <p:spPr>
            <a:xfrm>
              <a:off x="0" y="0"/>
              <a:ext cx="3780875" cy="1939290"/>
            </a:xfrm>
            <a:custGeom>
              <a:avLst/>
              <a:gdLst/>
              <a:ahLst/>
              <a:cxnLst/>
              <a:rect l="l" t="t" r="r" b="b"/>
              <a:pathLst>
                <a:path w="3780875" h="1939290">
                  <a:moveTo>
                    <a:pt x="2811230" y="0"/>
                  </a:moveTo>
                  <a:lnTo>
                    <a:pt x="969645" y="0"/>
                  </a:lnTo>
                  <a:cubicBezTo>
                    <a:pt x="434975" y="0"/>
                    <a:pt x="0" y="434975"/>
                    <a:pt x="0" y="969645"/>
                  </a:cubicBezTo>
                  <a:cubicBezTo>
                    <a:pt x="0" y="1504315"/>
                    <a:pt x="434975" y="1939290"/>
                    <a:pt x="969645" y="1939290"/>
                  </a:cubicBezTo>
                  <a:lnTo>
                    <a:pt x="2811229" y="1939290"/>
                  </a:lnTo>
                  <a:cubicBezTo>
                    <a:pt x="3345899" y="1939290"/>
                    <a:pt x="3780874" y="1504315"/>
                    <a:pt x="3780874" y="969645"/>
                  </a:cubicBezTo>
                  <a:cubicBezTo>
                    <a:pt x="3780875" y="434975"/>
                    <a:pt x="3345900" y="0"/>
                    <a:pt x="2811230" y="0"/>
                  </a:cubicBezTo>
                  <a:close/>
                  <a:moveTo>
                    <a:pt x="2811230" y="1913890"/>
                  </a:moveTo>
                  <a:lnTo>
                    <a:pt x="969645" y="1913890"/>
                  </a:lnTo>
                  <a:cubicBezTo>
                    <a:pt x="448945" y="1913890"/>
                    <a:pt x="25400" y="1490345"/>
                    <a:pt x="25400" y="969645"/>
                  </a:cubicBezTo>
                  <a:cubicBezTo>
                    <a:pt x="25400" y="448945"/>
                    <a:pt x="448945" y="25400"/>
                    <a:pt x="969645" y="25400"/>
                  </a:cubicBezTo>
                  <a:lnTo>
                    <a:pt x="2811229" y="25400"/>
                  </a:lnTo>
                  <a:cubicBezTo>
                    <a:pt x="3331930" y="25400"/>
                    <a:pt x="3755474" y="448945"/>
                    <a:pt x="3755474" y="969645"/>
                  </a:cubicBezTo>
                  <a:cubicBezTo>
                    <a:pt x="3755475" y="1490345"/>
                    <a:pt x="3331930" y="1913890"/>
                    <a:pt x="2811230" y="1913890"/>
                  </a:cubicBezTo>
                  <a:close/>
                </a:path>
              </a:pathLst>
            </a:custGeom>
            <a:solidFill>
              <a:srgbClr val="230871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3302632" y="5982974"/>
            <a:ext cx="4495572" cy="4953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F5F5EF"/>
                </a:solidFill>
                <a:latin typeface="Noto Sans"/>
              </a:rPr>
              <a:t>System Architecture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510978" y="5990912"/>
            <a:ext cx="833154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230871"/>
                </a:solidFill>
                <a:latin typeface="Noto Sans"/>
              </a:rPr>
              <a:t>2</a:t>
            </a:r>
          </a:p>
        </p:txBody>
      </p:sp>
      <p:sp>
        <p:nvSpPr>
          <p:cNvPr id="27" name="AutoShape 27"/>
          <p:cNvSpPr/>
          <p:nvPr/>
        </p:nvSpPr>
        <p:spPr>
          <a:xfrm>
            <a:off x="0" y="1009650"/>
            <a:ext cx="18287098" cy="0"/>
          </a:xfrm>
          <a:prstGeom prst="line">
            <a:avLst/>
          </a:prstGeom>
          <a:ln w="19050" cap="rnd">
            <a:solidFill>
              <a:srgbClr val="230871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8" name="Freeform 28"/>
          <p:cNvSpPr/>
          <p:nvPr/>
        </p:nvSpPr>
        <p:spPr>
          <a:xfrm>
            <a:off x="600425" y="478555"/>
            <a:ext cx="856549" cy="214137"/>
          </a:xfrm>
          <a:custGeom>
            <a:avLst/>
            <a:gdLst/>
            <a:ahLst/>
            <a:cxnLst/>
            <a:rect l="l" t="t" r="r" b="b"/>
            <a:pathLst>
              <a:path w="856549" h="214137">
                <a:moveTo>
                  <a:pt x="0" y="0"/>
                </a:moveTo>
                <a:lnTo>
                  <a:pt x="856550" y="0"/>
                </a:lnTo>
                <a:lnTo>
                  <a:pt x="856550" y="214137"/>
                </a:lnTo>
                <a:lnTo>
                  <a:pt x="0" y="2141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9" name="Group 29"/>
          <p:cNvGrpSpPr/>
          <p:nvPr/>
        </p:nvGrpSpPr>
        <p:grpSpPr>
          <a:xfrm>
            <a:off x="9751225" y="4205482"/>
            <a:ext cx="7508075" cy="940520"/>
            <a:chOff x="0" y="0"/>
            <a:chExt cx="15481151" cy="1939290"/>
          </a:xfrm>
        </p:grpSpPr>
        <p:sp>
          <p:nvSpPr>
            <p:cNvPr id="30" name="Freeform 30"/>
            <p:cNvSpPr/>
            <p:nvPr/>
          </p:nvSpPr>
          <p:spPr>
            <a:xfrm>
              <a:off x="12700" y="12700"/>
              <a:ext cx="15455751" cy="1913890"/>
            </a:xfrm>
            <a:custGeom>
              <a:avLst/>
              <a:gdLst/>
              <a:ahLst/>
              <a:cxnLst/>
              <a:rect l="l" t="t" r="r" b="b"/>
              <a:pathLst>
                <a:path w="15455751" h="1913890">
                  <a:moveTo>
                    <a:pt x="14498806" y="1913890"/>
                  </a:moveTo>
                  <a:lnTo>
                    <a:pt x="956945" y="1913890"/>
                  </a:lnTo>
                  <a:cubicBezTo>
                    <a:pt x="428371" y="1913890"/>
                    <a:pt x="0" y="1485392"/>
                    <a:pt x="0" y="956945"/>
                  </a:cubicBezTo>
                  <a:lnTo>
                    <a:pt x="0" y="956945"/>
                  </a:lnTo>
                  <a:cubicBezTo>
                    <a:pt x="0" y="428371"/>
                    <a:pt x="428371" y="0"/>
                    <a:pt x="956945" y="0"/>
                  </a:cubicBezTo>
                  <a:lnTo>
                    <a:pt x="14498806" y="0"/>
                  </a:lnTo>
                  <a:cubicBezTo>
                    <a:pt x="15027253" y="0"/>
                    <a:pt x="15455751" y="428371"/>
                    <a:pt x="15455751" y="956945"/>
                  </a:cubicBezTo>
                  <a:lnTo>
                    <a:pt x="15455751" y="956945"/>
                  </a:lnTo>
                  <a:cubicBezTo>
                    <a:pt x="15455751" y="1485392"/>
                    <a:pt x="15027253" y="1913890"/>
                    <a:pt x="14498806" y="1913890"/>
                  </a:cubicBezTo>
                  <a:close/>
                </a:path>
              </a:pathLst>
            </a:custGeom>
            <a:solidFill>
              <a:srgbClr val="23087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31"/>
            <p:cNvSpPr/>
            <p:nvPr/>
          </p:nvSpPr>
          <p:spPr>
            <a:xfrm>
              <a:off x="0" y="0"/>
              <a:ext cx="15481151" cy="1939290"/>
            </a:xfrm>
            <a:custGeom>
              <a:avLst/>
              <a:gdLst/>
              <a:ahLst/>
              <a:cxnLst/>
              <a:rect l="l" t="t" r="r" b="b"/>
              <a:pathLst>
                <a:path w="15481151" h="1939290">
                  <a:moveTo>
                    <a:pt x="14511506" y="0"/>
                  </a:moveTo>
                  <a:lnTo>
                    <a:pt x="969645" y="0"/>
                  </a:lnTo>
                  <a:cubicBezTo>
                    <a:pt x="434975" y="0"/>
                    <a:pt x="0" y="434975"/>
                    <a:pt x="0" y="969645"/>
                  </a:cubicBezTo>
                  <a:cubicBezTo>
                    <a:pt x="0" y="1504315"/>
                    <a:pt x="434975" y="1939290"/>
                    <a:pt x="969645" y="1939290"/>
                  </a:cubicBezTo>
                  <a:lnTo>
                    <a:pt x="14511506" y="1939290"/>
                  </a:lnTo>
                  <a:cubicBezTo>
                    <a:pt x="15046176" y="1939290"/>
                    <a:pt x="15481151" y="1504315"/>
                    <a:pt x="15481151" y="969645"/>
                  </a:cubicBezTo>
                  <a:cubicBezTo>
                    <a:pt x="15481151" y="434975"/>
                    <a:pt x="15046176" y="0"/>
                    <a:pt x="14511506" y="0"/>
                  </a:cubicBezTo>
                  <a:close/>
                  <a:moveTo>
                    <a:pt x="14511506" y="1913890"/>
                  </a:moveTo>
                  <a:lnTo>
                    <a:pt x="969645" y="1913890"/>
                  </a:lnTo>
                  <a:cubicBezTo>
                    <a:pt x="448945" y="1913890"/>
                    <a:pt x="25400" y="1490345"/>
                    <a:pt x="25400" y="969645"/>
                  </a:cubicBezTo>
                  <a:cubicBezTo>
                    <a:pt x="25400" y="448945"/>
                    <a:pt x="448945" y="25400"/>
                    <a:pt x="969645" y="25400"/>
                  </a:cubicBezTo>
                  <a:lnTo>
                    <a:pt x="14511506" y="25400"/>
                  </a:lnTo>
                  <a:cubicBezTo>
                    <a:pt x="15032206" y="25400"/>
                    <a:pt x="15455751" y="448945"/>
                    <a:pt x="15455751" y="969645"/>
                  </a:cubicBezTo>
                  <a:cubicBezTo>
                    <a:pt x="15455751" y="1490345"/>
                    <a:pt x="15032206" y="1913890"/>
                    <a:pt x="14511506" y="1913890"/>
                  </a:cubicBezTo>
                  <a:close/>
                </a:path>
              </a:pathLst>
            </a:custGeom>
            <a:solidFill>
              <a:srgbClr val="230871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9751225" y="4205482"/>
            <a:ext cx="1833655" cy="940520"/>
            <a:chOff x="0" y="0"/>
            <a:chExt cx="3780875" cy="1939290"/>
          </a:xfrm>
        </p:grpSpPr>
        <p:sp>
          <p:nvSpPr>
            <p:cNvPr id="33" name="Freeform 33"/>
            <p:cNvSpPr/>
            <p:nvPr/>
          </p:nvSpPr>
          <p:spPr>
            <a:xfrm>
              <a:off x="12700" y="12700"/>
              <a:ext cx="3755475" cy="1913890"/>
            </a:xfrm>
            <a:custGeom>
              <a:avLst/>
              <a:gdLst/>
              <a:ahLst/>
              <a:cxnLst/>
              <a:rect l="l" t="t" r="r" b="b"/>
              <a:pathLst>
                <a:path w="3755475" h="1913890">
                  <a:moveTo>
                    <a:pt x="2798530" y="1913890"/>
                  </a:moveTo>
                  <a:lnTo>
                    <a:pt x="956945" y="1913890"/>
                  </a:lnTo>
                  <a:cubicBezTo>
                    <a:pt x="428371" y="1913890"/>
                    <a:pt x="0" y="1485392"/>
                    <a:pt x="0" y="956945"/>
                  </a:cubicBezTo>
                  <a:lnTo>
                    <a:pt x="0" y="956945"/>
                  </a:lnTo>
                  <a:cubicBezTo>
                    <a:pt x="0" y="428371"/>
                    <a:pt x="428371" y="0"/>
                    <a:pt x="956945" y="0"/>
                  </a:cubicBezTo>
                  <a:lnTo>
                    <a:pt x="2798529" y="0"/>
                  </a:lnTo>
                  <a:cubicBezTo>
                    <a:pt x="3326976" y="0"/>
                    <a:pt x="3755474" y="428371"/>
                    <a:pt x="3755474" y="956945"/>
                  </a:cubicBezTo>
                  <a:lnTo>
                    <a:pt x="3755474" y="956945"/>
                  </a:lnTo>
                  <a:cubicBezTo>
                    <a:pt x="3755475" y="1485392"/>
                    <a:pt x="3326977" y="1913890"/>
                    <a:pt x="2798530" y="1913890"/>
                  </a:cubicBezTo>
                  <a:close/>
                </a:path>
              </a:pathLst>
            </a:custGeom>
            <a:solidFill>
              <a:srgbClr val="F5F5E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Freeform 34"/>
            <p:cNvSpPr/>
            <p:nvPr/>
          </p:nvSpPr>
          <p:spPr>
            <a:xfrm>
              <a:off x="0" y="0"/>
              <a:ext cx="3780875" cy="1939290"/>
            </a:xfrm>
            <a:custGeom>
              <a:avLst/>
              <a:gdLst/>
              <a:ahLst/>
              <a:cxnLst/>
              <a:rect l="l" t="t" r="r" b="b"/>
              <a:pathLst>
                <a:path w="3780875" h="1939290">
                  <a:moveTo>
                    <a:pt x="2811230" y="0"/>
                  </a:moveTo>
                  <a:lnTo>
                    <a:pt x="969645" y="0"/>
                  </a:lnTo>
                  <a:cubicBezTo>
                    <a:pt x="434975" y="0"/>
                    <a:pt x="0" y="434975"/>
                    <a:pt x="0" y="969645"/>
                  </a:cubicBezTo>
                  <a:cubicBezTo>
                    <a:pt x="0" y="1504315"/>
                    <a:pt x="434975" y="1939290"/>
                    <a:pt x="969645" y="1939290"/>
                  </a:cubicBezTo>
                  <a:lnTo>
                    <a:pt x="2811229" y="1939290"/>
                  </a:lnTo>
                  <a:cubicBezTo>
                    <a:pt x="3345899" y="1939290"/>
                    <a:pt x="3780874" y="1504315"/>
                    <a:pt x="3780874" y="969645"/>
                  </a:cubicBezTo>
                  <a:cubicBezTo>
                    <a:pt x="3780875" y="434975"/>
                    <a:pt x="3345900" y="0"/>
                    <a:pt x="2811230" y="0"/>
                  </a:cubicBezTo>
                  <a:close/>
                  <a:moveTo>
                    <a:pt x="2811230" y="1913890"/>
                  </a:moveTo>
                  <a:lnTo>
                    <a:pt x="969645" y="1913890"/>
                  </a:lnTo>
                  <a:cubicBezTo>
                    <a:pt x="448945" y="1913890"/>
                    <a:pt x="25400" y="1490345"/>
                    <a:pt x="25400" y="969645"/>
                  </a:cubicBezTo>
                  <a:cubicBezTo>
                    <a:pt x="25400" y="448945"/>
                    <a:pt x="448945" y="25400"/>
                    <a:pt x="969645" y="25400"/>
                  </a:cubicBezTo>
                  <a:lnTo>
                    <a:pt x="2811229" y="25400"/>
                  </a:lnTo>
                  <a:cubicBezTo>
                    <a:pt x="3331930" y="25400"/>
                    <a:pt x="3755474" y="448945"/>
                    <a:pt x="3755474" y="969645"/>
                  </a:cubicBezTo>
                  <a:cubicBezTo>
                    <a:pt x="3755475" y="1490345"/>
                    <a:pt x="3331930" y="1913890"/>
                    <a:pt x="2811230" y="1913890"/>
                  </a:cubicBezTo>
                  <a:close/>
                </a:path>
              </a:pathLst>
            </a:custGeom>
            <a:solidFill>
              <a:srgbClr val="230871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5" name="TextBox 35"/>
          <p:cNvSpPr txBox="1"/>
          <p:nvPr/>
        </p:nvSpPr>
        <p:spPr>
          <a:xfrm>
            <a:off x="10199782" y="4440792"/>
            <a:ext cx="936541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230871"/>
                </a:solidFill>
                <a:latin typeface="Noto Sans"/>
              </a:rPr>
              <a:t>4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2042080" y="4404279"/>
            <a:ext cx="4495572" cy="4953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F5F5EF"/>
                </a:solidFill>
                <a:latin typeface="Noto Sans"/>
              </a:rPr>
              <a:t>Demonstration</a:t>
            </a:r>
          </a:p>
        </p:txBody>
      </p:sp>
      <p:grpSp>
        <p:nvGrpSpPr>
          <p:cNvPr id="37" name="Group 37"/>
          <p:cNvGrpSpPr/>
          <p:nvPr/>
        </p:nvGrpSpPr>
        <p:grpSpPr>
          <a:xfrm>
            <a:off x="9751225" y="5755602"/>
            <a:ext cx="7508075" cy="940520"/>
            <a:chOff x="0" y="0"/>
            <a:chExt cx="15481151" cy="1939290"/>
          </a:xfrm>
        </p:grpSpPr>
        <p:sp>
          <p:nvSpPr>
            <p:cNvPr id="38" name="Freeform 38"/>
            <p:cNvSpPr/>
            <p:nvPr/>
          </p:nvSpPr>
          <p:spPr>
            <a:xfrm>
              <a:off x="12700" y="12700"/>
              <a:ext cx="15455751" cy="1913890"/>
            </a:xfrm>
            <a:custGeom>
              <a:avLst/>
              <a:gdLst/>
              <a:ahLst/>
              <a:cxnLst/>
              <a:rect l="l" t="t" r="r" b="b"/>
              <a:pathLst>
                <a:path w="15455751" h="1913890">
                  <a:moveTo>
                    <a:pt x="14498806" y="1913890"/>
                  </a:moveTo>
                  <a:lnTo>
                    <a:pt x="956945" y="1913890"/>
                  </a:lnTo>
                  <a:cubicBezTo>
                    <a:pt x="428371" y="1913890"/>
                    <a:pt x="0" y="1485392"/>
                    <a:pt x="0" y="956945"/>
                  </a:cubicBezTo>
                  <a:lnTo>
                    <a:pt x="0" y="956945"/>
                  </a:lnTo>
                  <a:cubicBezTo>
                    <a:pt x="0" y="428371"/>
                    <a:pt x="428371" y="0"/>
                    <a:pt x="956945" y="0"/>
                  </a:cubicBezTo>
                  <a:lnTo>
                    <a:pt x="14498806" y="0"/>
                  </a:lnTo>
                  <a:cubicBezTo>
                    <a:pt x="15027253" y="0"/>
                    <a:pt x="15455751" y="428371"/>
                    <a:pt x="15455751" y="956945"/>
                  </a:cubicBezTo>
                  <a:lnTo>
                    <a:pt x="15455751" y="956945"/>
                  </a:lnTo>
                  <a:cubicBezTo>
                    <a:pt x="15455751" y="1485392"/>
                    <a:pt x="15027253" y="1913890"/>
                    <a:pt x="14498806" y="1913890"/>
                  </a:cubicBezTo>
                  <a:close/>
                </a:path>
              </a:pathLst>
            </a:custGeom>
            <a:solidFill>
              <a:srgbClr val="23087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Freeform 39"/>
            <p:cNvSpPr/>
            <p:nvPr/>
          </p:nvSpPr>
          <p:spPr>
            <a:xfrm>
              <a:off x="0" y="0"/>
              <a:ext cx="15481151" cy="1939290"/>
            </a:xfrm>
            <a:custGeom>
              <a:avLst/>
              <a:gdLst/>
              <a:ahLst/>
              <a:cxnLst/>
              <a:rect l="l" t="t" r="r" b="b"/>
              <a:pathLst>
                <a:path w="15481151" h="1939290">
                  <a:moveTo>
                    <a:pt x="14511506" y="0"/>
                  </a:moveTo>
                  <a:lnTo>
                    <a:pt x="969645" y="0"/>
                  </a:lnTo>
                  <a:cubicBezTo>
                    <a:pt x="434975" y="0"/>
                    <a:pt x="0" y="434975"/>
                    <a:pt x="0" y="969645"/>
                  </a:cubicBezTo>
                  <a:cubicBezTo>
                    <a:pt x="0" y="1504315"/>
                    <a:pt x="434975" y="1939290"/>
                    <a:pt x="969645" y="1939290"/>
                  </a:cubicBezTo>
                  <a:lnTo>
                    <a:pt x="14511506" y="1939290"/>
                  </a:lnTo>
                  <a:cubicBezTo>
                    <a:pt x="15046176" y="1939290"/>
                    <a:pt x="15481151" y="1504315"/>
                    <a:pt x="15481151" y="969645"/>
                  </a:cubicBezTo>
                  <a:cubicBezTo>
                    <a:pt x="15481151" y="434975"/>
                    <a:pt x="15046176" y="0"/>
                    <a:pt x="14511506" y="0"/>
                  </a:cubicBezTo>
                  <a:close/>
                  <a:moveTo>
                    <a:pt x="14511506" y="1913890"/>
                  </a:moveTo>
                  <a:lnTo>
                    <a:pt x="969645" y="1913890"/>
                  </a:lnTo>
                  <a:cubicBezTo>
                    <a:pt x="448945" y="1913890"/>
                    <a:pt x="25400" y="1490345"/>
                    <a:pt x="25400" y="969645"/>
                  </a:cubicBezTo>
                  <a:cubicBezTo>
                    <a:pt x="25400" y="448945"/>
                    <a:pt x="448945" y="25400"/>
                    <a:pt x="969645" y="25400"/>
                  </a:cubicBezTo>
                  <a:lnTo>
                    <a:pt x="14511506" y="25400"/>
                  </a:lnTo>
                  <a:cubicBezTo>
                    <a:pt x="15032206" y="25400"/>
                    <a:pt x="15455751" y="448945"/>
                    <a:pt x="15455751" y="969645"/>
                  </a:cubicBezTo>
                  <a:cubicBezTo>
                    <a:pt x="15455751" y="1490345"/>
                    <a:pt x="15032206" y="1913890"/>
                    <a:pt x="14511506" y="1913890"/>
                  </a:cubicBezTo>
                  <a:close/>
                </a:path>
              </a:pathLst>
            </a:custGeom>
            <a:solidFill>
              <a:srgbClr val="230871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0" name="Group 40"/>
          <p:cNvGrpSpPr/>
          <p:nvPr/>
        </p:nvGrpSpPr>
        <p:grpSpPr>
          <a:xfrm>
            <a:off x="9751225" y="5755602"/>
            <a:ext cx="1833655" cy="940520"/>
            <a:chOff x="0" y="0"/>
            <a:chExt cx="3780875" cy="1939290"/>
          </a:xfrm>
        </p:grpSpPr>
        <p:sp>
          <p:nvSpPr>
            <p:cNvPr id="41" name="Freeform 41"/>
            <p:cNvSpPr/>
            <p:nvPr/>
          </p:nvSpPr>
          <p:spPr>
            <a:xfrm>
              <a:off x="12700" y="12700"/>
              <a:ext cx="3755475" cy="1913890"/>
            </a:xfrm>
            <a:custGeom>
              <a:avLst/>
              <a:gdLst/>
              <a:ahLst/>
              <a:cxnLst/>
              <a:rect l="l" t="t" r="r" b="b"/>
              <a:pathLst>
                <a:path w="3755475" h="1913890">
                  <a:moveTo>
                    <a:pt x="2798530" y="1913890"/>
                  </a:moveTo>
                  <a:lnTo>
                    <a:pt x="956945" y="1913890"/>
                  </a:lnTo>
                  <a:cubicBezTo>
                    <a:pt x="428371" y="1913890"/>
                    <a:pt x="0" y="1485392"/>
                    <a:pt x="0" y="956945"/>
                  </a:cubicBezTo>
                  <a:lnTo>
                    <a:pt x="0" y="956945"/>
                  </a:lnTo>
                  <a:cubicBezTo>
                    <a:pt x="0" y="428371"/>
                    <a:pt x="428371" y="0"/>
                    <a:pt x="956945" y="0"/>
                  </a:cubicBezTo>
                  <a:lnTo>
                    <a:pt x="2798529" y="0"/>
                  </a:lnTo>
                  <a:cubicBezTo>
                    <a:pt x="3326976" y="0"/>
                    <a:pt x="3755474" y="428371"/>
                    <a:pt x="3755474" y="956945"/>
                  </a:cubicBezTo>
                  <a:lnTo>
                    <a:pt x="3755474" y="956945"/>
                  </a:lnTo>
                  <a:cubicBezTo>
                    <a:pt x="3755475" y="1485392"/>
                    <a:pt x="3326977" y="1913890"/>
                    <a:pt x="2798530" y="1913890"/>
                  </a:cubicBezTo>
                  <a:close/>
                </a:path>
              </a:pathLst>
            </a:custGeom>
            <a:solidFill>
              <a:srgbClr val="F5F5E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Freeform 42"/>
            <p:cNvSpPr/>
            <p:nvPr/>
          </p:nvSpPr>
          <p:spPr>
            <a:xfrm>
              <a:off x="0" y="0"/>
              <a:ext cx="3780875" cy="1939290"/>
            </a:xfrm>
            <a:custGeom>
              <a:avLst/>
              <a:gdLst/>
              <a:ahLst/>
              <a:cxnLst/>
              <a:rect l="l" t="t" r="r" b="b"/>
              <a:pathLst>
                <a:path w="3780875" h="1939290">
                  <a:moveTo>
                    <a:pt x="2811230" y="0"/>
                  </a:moveTo>
                  <a:lnTo>
                    <a:pt x="969645" y="0"/>
                  </a:lnTo>
                  <a:cubicBezTo>
                    <a:pt x="434975" y="0"/>
                    <a:pt x="0" y="434975"/>
                    <a:pt x="0" y="969645"/>
                  </a:cubicBezTo>
                  <a:cubicBezTo>
                    <a:pt x="0" y="1504315"/>
                    <a:pt x="434975" y="1939290"/>
                    <a:pt x="969645" y="1939290"/>
                  </a:cubicBezTo>
                  <a:lnTo>
                    <a:pt x="2811229" y="1939290"/>
                  </a:lnTo>
                  <a:cubicBezTo>
                    <a:pt x="3345899" y="1939290"/>
                    <a:pt x="3780874" y="1504315"/>
                    <a:pt x="3780874" y="969645"/>
                  </a:cubicBezTo>
                  <a:cubicBezTo>
                    <a:pt x="3780875" y="434975"/>
                    <a:pt x="3345900" y="0"/>
                    <a:pt x="2811230" y="0"/>
                  </a:cubicBezTo>
                  <a:close/>
                  <a:moveTo>
                    <a:pt x="2811230" y="1913890"/>
                  </a:moveTo>
                  <a:lnTo>
                    <a:pt x="969645" y="1913890"/>
                  </a:lnTo>
                  <a:cubicBezTo>
                    <a:pt x="448945" y="1913890"/>
                    <a:pt x="25400" y="1490345"/>
                    <a:pt x="25400" y="969645"/>
                  </a:cubicBezTo>
                  <a:cubicBezTo>
                    <a:pt x="25400" y="448945"/>
                    <a:pt x="448945" y="25400"/>
                    <a:pt x="969645" y="25400"/>
                  </a:cubicBezTo>
                  <a:lnTo>
                    <a:pt x="2811229" y="25400"/>
                  </a:lnTo>
                  <a:cubicBezTo>
                    <a:pt x="3331930" y="25400"/>
                    <a:pt x="3755474" y="448945"/>
                    <a:pt x="3755474" y="969645"/>
                  </a:cubicBezTo>
                  <a:cubicBezTo>
                    <a:pt x="3755475" y="1490345"/>
                    <a:pt x="3331930" y="1913890"/>
                    <a:pt x="2811230" y="1913890"/>
                  </a:cubicBezTo>
                  <a:close/>
                </a:path>
              </a:pathLst>
            </a:custGeom>
            <a:solidFill>
              <a:srgbClr val="230871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3" name="TextBox 43"/>
          <p:cNvSpPr txBox="1"/>
          <p:nvPr/>
        </p:nvSpPr>
        <p:spPr>
          <a:xfrm>
            <a:off x="10199782" y="5990912"/>
            <a:ext cx="936541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230871"/>
                </a:solidFill>
                <a:latin typeface="Noto Sans"/>
              </a:rPr>
              <a:t>5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12042080" y="5954399"/>
            <a:ext cx="4495572" cy="4953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F5F5EF"/>
                </a:solidFill>
                <a:latin typeface="Noto Sans"/>
              </a:rPr>
              <a:t>Outcomes</a:t>
            </a:r>
          </a:p>
        </p:txBody>
      </p:sp>
      <p:grpSp>
        <p:nvGrpSpPr>
          <p:cNvPr id="45" name="Group 45"/>
          <p:cNvGrpSpPr/>
          <p:nvPr/>
        </p:nvGrpSpPr>
        <p:grpSpPr>
          <a:xfrm>
            <a:off x="9751225" y="7305722"/>
            <a:ext cx="7508075" cy="940520"/>
            <a:chOff x="0" y="0"/>
            <a:chExt cx="15481151" cy="1939290"/>
          </a:xfrm>
        </p:grpSpPr>
        <p:sp>
          <p:nvSpPr>
            <p:cNvPr id="46" name="Freeform 46"/>
            <p:cNvSpPr/>
            <p:nvPr/>
          </p:nvSpPr>
          <p:spPr>
            <a:xfrm>
              <a:off x="12700" y="12700"/>
              <a:ext cx="15455751" cy="1913890"/>
            </a:xfrm>
            <a:custGeom>
              <a:avLst/>
              <a:gdLst/>
              <a:ahLst/>
              <a:cxnLst/>
              <a:rect l="l" t="t" r="r" b="b"/>
              <a:pathLst>
                <a:path w="15455751" h="1913890">
                  <a:moveTo>
                    <a:pt x="14498806" y="1913890"/>
                  </a:moveTo>
                  <a:lnTo>
                    <a:pt x="956945" y="1913890"/>
                  </a:lnTo>
                  <a:cubicBezTo>
                    <a:pt x="428371" y="1913890"/>
                    <a:pt x="0" y="1485392"/>
                    <a:pt x="0" y="956945"/>
                  </a:cubicBezTo>
                  <a:lnTo>
                    <a:pt x="0" y="956945"/>
                  </a:lnTo>
                  <a:cubicBezTo>
                    <a:pt x="0" y="428371"/>
                    <a:pt x="428371" y="0"/>
                    <a:pt x="956945" y="0"/>
                  </a:cubicBezTo>
                  <a:lnTo>
                    <a:pt x="14498806" y="0"/>
                  </a:lnTo>
                  <a:cubicBezTo>
                    <a:pt x="15027253" y="0"/>
                    <a:pt x="15455751" y="428371"/>
                    <a:pt x="15455751" y="956945"/>
                  </a:cubicBezTo>
                  <a:lnTo>
                    <a:pt x="15455751" y="956945"/>
                  </a:lnTo>
                  <a:cubicBezTo>
                    <a:pt x="15455751" y="1485392"/>
                    <a:pt x="15027253" y="1913890"/>
                    <a:pt x="14498806" y="1913890"/>
                  </a:cubicBezTo>
                  <a:close/>
                </a:path>
              </a:pathLst>
            </a:custGeom>
            <a:solidFill>
              <a:srgbClr val="23087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Freeform 47"/>
            <p:cNvSpPr/>
            <p:nvPr/>
          </p:nvSpPr>
          <p:spPr>
            <a:xfrm>
              <a:off x="0" y="0"/>
              <a:ext cx="15481151" cy="1939290"/>
            </a:xfrm>
            <a:custGeom>
              <a:avLst/>
              <a:gdLst/>
              <a:ahLst/>
              <a:cxnLst/>
              <a:rect l="l" t="t" r="r" b="b"/>
              <a:pathLst>
                <a:path w="15481151" h="1939290">
                  <a:moveTo>
                    <a:pt x="14511506" y="0"/>
                  </a:moveTo>
                  <a:lnTo>
                    <a:pt x="969645" y="0"/>
                  </a:lnTo>
                  <a:cubicBezTo>
                    <a:pt x="434975" y="0"/>
                    <a:pt x="0" y="434975"/>
                    <a:pt x="0" y="969645"/>
                  </a:cubicBezTo>
                  <a:cubicBezTo>
                    <a:pt x="0" y="1504315"/>
                    <a:pt x="434975" y="1939290"/>
                    <a:pt x="969645" y="1939290"/>
                  </a:cubicBezTo>
                  <a:lnTo>
                    <a:pt x="14511506" y="1939290"/>
                  </a:lnTo>
                  <a:cubicBezTo>
                    <a:pt x="15046176" y="1939290"/>
                    <a:pt x="15481151" y="1504315"/>
                    <a:pt x="15481151" y="969645"/>
                  </a:cubicBezTo>
                  <a:cubicBezTo>
                    <a:pt x="15481151" y="434975"/>
                    <a:pt x="15046176" y="0"/>
                    <a:pt x="14511506" y="0"/>
                  </a:cubicBezTo>
                  <a:close/>
                  <a:moveTo>
                    <a:pt x="14511506" y="1913890"/>
                  </a:moveTo>
                  <a:lnTo>
                    <a:pt x="969645" y="1913890"/>
                  </a:lnTo>
                  <a:cubicBezTo>
                    <a:pt x="448945" y="1913890"/>
                    <a:pt x="25400" y="1490345"/>
                    <a:pt x="25400" y="969645"/>
                  </a:cubicBezTo>
                  <a:cubicBezTo>
                    <a:pt x="25400" y="448945"/>
                    <a:pt x="448945" y="25400"/>
                    <a:pt x="969645" y="25400"/>
                  </a:cubicBezTo>
                  <a:lnTo>
                    <a:pt x="14511506" y="25400"/>
                  </a:lnTo>
                  <a:cubicBezTo>
                    <a:pt x="15032206" y="25400"/>
                    <a:pt x="15455751" y="448945"/>
                    <a:pt x="15455751" y="969645"/>
                  </a:cubicBezTo>
                  <a:cubicBezTo>
                    <a:pt x="15455751" y="1490345"/>
                    <a:pt x="15032206" y="1913890"/>
                    <a:pt x="14511506" y="1913890"/>
                  </a:cubicBezTo>
                  <a:close/>
                </a:path>
              </a:pathLst>
            </a:custGeom>
            <a:solidFill>
              <a:srgbClr val="230871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8" name="Group 48"/>
          <p:cNvGrpSpPr/>
          <p:nvPr/>
        </p:nvGrpSpPr>
        <p:grpSpPr>
          <a:xfrm>
            <a:off x="9751225" y="7305722"/>
            <a:ext cx="1833655" cy="940520"/>
            <a:chOff x="0" y="0"/>
            <a:chExt cx="3780875" cy="1939290"/>
          </a:xfrm>
        </p:grpSpPr>
        <p:sp>
          <p:nvSpPr>
            <p:cNvPr id="49" name="Freeform 49"/>
            <p:cNvSpPr/>
            <p:nvPr/>
          </p:nvSpPr>
          <p:spPr>
            <a:xfrm>
              <a:off x="12700" y="12700"/>
              <a:ext cx="3755475" cy="1913890"/>
            </a:xfrm>
            <a:custGeom>
              <a:avLst/>
              <a:gdLst/>
              <a:ahLst/>
              <a:cxnLst/>
              <a:rect l="l" t="t" r="r" b="b"/>
              <a:pathLst>
                <a:path w="3755475" h="1913890">
                  <a:moveTo>
                    <a:pt x="2798530" y="1913890"/>
                  </a:moveTo>
                  <a:lnTo>
                    <a:pt x="956945" y="1913890"/>
                  </a:lnTo>
                  <a:cubicBezTo>
                    <a:pt x="428371" y="1913890"/>
                    <a:pt x="0" y="1485392"/>
                    <a:pt x="0" y="956945"/>
                  </a:cubicBezTo>
                  <a:lnTo>
                    <a:pt x="0" y="956945"/>
                  </a:lnTo>
                  <a:cubicBezTo>
                    <a:pt x="0" y="428371"/>
                    <a:pt x="428371" y="0"/>
                    <a:pt x="956945" y="0"/>
                  </a:cubicBezTo>
                  <a:lnTo>
                    <a:pt x="2798529" y="0"/>
                  </a:lnTo>
                  <a:cubicBezTo>
                    <a:pt x="3326976" y="0"/>
                    <a:pt x="3755474" y="428371"/>
                    <a:pt x="3755474" y="956945"/>
                  </a:cubicBezTo>
                  <a:lnTo>
                    <a:pt x="3755474" y="956945"/>
                  </a:lnTo>
                  <a:cubicBezTo>
                    <a:pt x="3755475" y="1485392"/>
                    <a:pt x="3326977" y="1913890"/>
                    <a:pt x="2798530" y="1913890"/>
                  </a:cubicBezTo>
                  <a:close/>
                </a:path>
              </a:pathLst>
            </a:custGeom>
            <a:solidFill>
              <a:srgbClr val="F5F5E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Freeform 50"/>
            <p:cNvSpPr/>
            <p:nvPr/>
          </p:nvSpPr>
          <p:spPr>
            <a:xfrm>
              <a:off x="0" y="0"/>
              <a:ext cx="3780875" cy="1939290"/>
            </a:xfrm>
            <a:custGeom>
              <a:avLst/>
              <a:gdLst/>
              <a:ahLst/>
              <a:cxnLst/>
              <a:rect l="l" t="t" r="r" b="b"/>
              <a:pathLst>
                <a:path w="3780875" h="1939290">
                  <a:moveTo>
                    <a:pt x="2811230" y="0"/>
                  </a:moveTo>
                  <a:lnTo>
                    <a:pt x="969645" y="0"/>
                  </a:lnTo>
                  <a:cubicBezTo>
                    <a:pt x="434975" y="0"/>
                    <a:pt x="0" y="434975"/>
                    <a:pt x="0" y="969645"/>
                  </a:cubicBezTo>
                  <a:cubicBezTo>
                    <a:pt x="0" y="1504315"/>
                    <a:pt x="434975" y="1939290"/>
                    <a:pt x="969645" y="1939290"/>
                  </a:cubicBezTo>
                  <a:lnTo>
                    <a:pt x="2811229" y="1939290"/>
                  </a:lnTo>
                  <a:cubicBezTo>
                    <a:pt x="3345899" y="1939290"/>
                    <a:pt x="3780874" y="1504315"/>
                    <a:pt x="3780874" y="969645"/>
                  </a:cubicBezTo>
                  <a:cubicBezTo>
                    <a:pt x="3780875" y="434975"/>
                    <a:pt x="3345900" y="0"/>
                    <a:pt x="2811230" y="0"/>
                  </a:cubicBezTo>
                  <a:close/>
                  <a:moveTo>
                    <a:pt x="2811230" y="1913890"/>
                  </a:moveTo>
                  <a:lnTo>
                    <a:pt x="969645" y="1913890"/>
                  </a:lnTo>
                  <a:cubicBezTo>
                    <a:pt x="448945" y="1913890"/>
                    <a:pt x="25400" y="1490345"/>
                    <a:pt x="25400" y="969645"/>
                  </a:cubicBezTo>
                  <a:cubicBezTo>
                    <a:pt x="25400" y="448945"/>
                    <a:pt x="448945" y="25400"/>
                    <a:pt x="969645" y="25400"/>
                  </a:cubicBezTo>
                  <a:lnTo>
                    <a:pt x="2811229" y="25400"/>
                  </a:lnTo>
                  <a:cubicBezTo>
                    <a:pt x="3331930" y="25400"/>
                    <a:pt x="3755474" y="448945"/>
                    <a:pt x="3755474" y="969645"/>
                  </a:cubicBezTo>
                  <a:cubicBezTo>
                    <a:pt x="3755475" y="1490345"/>
                    <a:pt x="3331930" y="1913890"/>
                    <a:pt x="2811230" y="1913890"/>
                  </a:cubicBezTo>
                  <a:close/>
                </a:path>
              </a:pathLst>
            </a:custGeom>
            <a:solidFill>
              <a:srgbClr val="230871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1" name="TextBox 51"/>
          <p:cNvSpPr txBox="1"/>
          <p:nvPr/>
        </p:nvSpPr>
        <p:spPr>
          <a:xfrm>
            <a:off x="10199782" y="7541032"/>
            <a:ext cx="936541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230871"/>
                </a:solidFill>
                <a:latin typeface="Noto Sans"/>
              </a:rPr>
              <a:t>6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12042080" y="7504519"/>
            <a:ext cx="4495572" cy="4953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F5F5EF"/>
                </a:solidFill>
                <a:latin typeface="Noto Sans"/>
              </a:rPr>
              <a:t>Q&amp;A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14402228" y="9762747"/>
            <a:ext cx="3727133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Noto Sans"/>
              </a:rPr>
              <a:t>@2023 - Presentation - SWP391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902" y="9525"/>
            <a:ext cx="18287098" cy="1362984"/>
          </a:xfrm>
          <a:prstGeom prst="rect">
            <a:avLst/>
          </a:prstGeom>
          <a:solidFill>
            <a:srgbClr val="2ED9C3"/>
          </a:solid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424355" y="2286849"/>
            <a:ext cx="1826572" cy="1826572"/>
          </a:xfrm>
          <a:custGeom>
            <a:avLst/>
            <a:gdLst/>
            <a:ahLst/>
            <a:cxnLst/>
            <a:rect l="l" t="t" r="r" b="b"/>
            <a:pathLst>
              <a:path w="1826572" h="1826572">
                <a:moveTo>
                  <a:pt x="0" y="0"/>
                </a:moveTo>
                <a:lnTo>
                  <a:pt x="1826572" y="0"/>
                </a:lnTo>
                <a:lnTo>
                  <a:pt x="1826572" y="1826571"/>
                </a:lnTo>
                <a:lnTo>
                  <a:pt x="0" y="182657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5156878" y="2521827"/>
            <a:ext cx="3347998" cy="1356615"/>
          </a:xfrm>
          <a:custGeom>
            <a:avLst/>
            <a:gdLst/>
            <a:ahLst/>
            <a:cxnLst/>
            <a:rect l="l" t="t" r="r" b="b"/>
            <a:pathLst>
              <a:path w="3347998" h="1356615">
                <a:moveTo>
                  <a:pt x="0" y="0"/>
                </a:moveTo>
                <a:lnTo>
                  <a:pt x="3347999" y="0"/>
                </a:lnTo>
                <a:lnTo>
                  <a:pt x="3347999" y="1356615"/>
                </a:lnTo>
                <a:lnTo>
                  <a:pt x="0" y="13566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1549" r="-2850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0943277" y="2911325"/>
            <a:ext cx="3578331" cy="1202095"/>
          </a:xfrm>
          <a:custGeom>
            <a:avLst/>
            <a:gdLst/>
            <a:ahLst/>
            <a:cxnLst/>
            <a:rect l="l" t="t" r="r" b="b"/>
            <a:pathLst>
              <a:path w="3578331" h="1202095">
                <a:moveTo>
                  <a:pt x="0" y="0"/>
                </a:moveTo>
                <a:lnTo>
                  <a:pt x="3578330" y="0"/>
                </a:lnTo>
                <a:lnTo>
                  <a:pt x="3578330" y="1202095"/>
                </a:lnTo>
                <a:lnTo>
                  <a:pt x="0" y="120209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3751716" y="5656470"/>
            <a:ext cx="2514079" cy="1457437"/>
          </a:xfrm>
          <a:custGeom>
            <a:avLst/>
            <a:gdLst/>
            <a:ahLst/>
            <a:cxnLst/>
            <a:rect l="l" t="t" r="r" b="b"/>
            <a:pathLst>
              <a:path w="2514079" h="1457437">
                <a:moveTo>
                  <a:pt x="0" y="0"/>
                </a:moveTo>
                <a:lnTo>
                  <a:pt x="2514078" y="0"/>
                </a:lnTo>
                <a:lnTo>
                  <a:pt x="2514078" y="1457437"/>
                </a:lnTo>
                <a:lnTo>
                  <a:pt x="0" y="145743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1028700" y="5998099"/>
            <a:ext cx="10655587" cy="18255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5630" lvl="1" indent="-377815">
              <a:lnSpc>
                <a:spcPts val="4899"/>
              </a:lnSpc>
              <a:buFont typeface="Arial"/>
              <a:buChar char="•"/>
            </a:pPr>
            <a:r>
              <a:rPr lang="en-US" sz="3499">
                <a:solidFill>
                  <a:srgbClr val="230871"/>
                </a:solidFill>
                <a:latin typeface="Noto Sans"/>
              </a:rPr>
              <a:t>Usually have 1 person to work / long time</a:t>
            </a:r>
          </a:p>
          <a:p>
            <a:pPr marL="755630" lvl="1" indent="-377815">
              <a:lnSpc>
                <a:spcPts val="4899"/>
              </a:lnSpc>
              <a:buFont typeface="Arial"/>
              <a:buChar char="•"/>
            </a:pPr>
            <a:r>
              <a:rPr lang="en-US" sz="3499">
                <a:solidFill>
                  <a:srgbClr val="230871"/>
                </a:solidFill>
                <a:latin typeface="Noto Sans"/>
              </a:rPr>
              <a:t>Not specific to Vinhome households</a:t>
            </a:r>
          </a:p>
          <a:p>
            <a:pPr marL="755630" lvl="1" indent="-377815" algn="l">
              <a:lnSpc>
                <a:spcPts val="4899"/>
              </a:lnSpc>
              <a:spcBef>
                <a:spcPct val="0"/>
              </a:spcBef>
              <a:buFont typeface="Arial"/>
              <a:buChar char="•"/>
            </a:pPr>
            <a:r>
              <a:rPr lang="en-US" sz="3499">
                <a:solidFill>
                  <a:srgbClr val="230871"/>
                </a:solidFill>
                <a:latin typeface="Noto Sans"/>
              </a:rPr>
              <a:t>Have to order through calls and hotlines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05490" y="229509"/>
            <a:ext cx="16151298" cy="952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537"/>
              </a:lnSpc>
              <a:spcBef>
                <a:spcPct val="0"/>
              </a:spcBef>
            </a:pPr>
            <a:r>
              <a:rPr lang="en-US" sz="6281">
                <a:solidFill>
                  <a:srgbClr val="230871"/>
                </a:solidFill>
                <a:latin typeface="Noto Sans"/>
              </a:rPr>
              <a:t>1. Project Introduction | Context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4402228" y="9762747"/>
            <a:ext cx="3727133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Noto Sans"/>
              </a:rPr>
              <a:t>@2023 - Presentation - SWP391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41968" y="4296627"/>
            <a:ext cx="2339432" cy="4483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 dirty="0">
                <a:solidFill>
                  <a:srgbClr val="000000"/>
                </a:solidFill>
                <a:latin typeface="Noto Sans"/>
              </a:rPr>
              <a:t>giupviectot.vn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394575" y="4056270"/>
            <a:ext cx="3237905" cy="448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000000"/>
                </a:solidFill>
                <a:latin typeface="Noto Sans"/>
              </a:rPr>
              <a:t>congtyvesinh24h.net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902" y="9525"/>
            <a:ext cx="18287098" cy="1362984"/>
          </a:xfrm>
          <a:prstGeom prst="rect">
            <a:avLst/>
          </a:prstGeom>
          <a:solidFill>
            <a:srgbClr val="2ED9C3"/>
          </a:solid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305490" y="229509"/>
            <a:ext cx="16151298" cy="952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537"/>
              </a:lnSpc>
              <a:spcBef>
                <a:spcPct val="0"/>
              </a:spcBef>
            </a:pPr>
            <a:r>
              <a:rPr lang="en-US" sz="6281">
                <a:solidFill>
                  <a:srgbClr val="230871"/>
                </a:solidFill>
                <a:latin typeface="Noto Sans"/>
              </a:rPr>
              <a:t>1. Project Introduction | Proposed Solution</a:t>
            </a:r>
          </a:p>
        </p:txBody>
      </p:sp>
      <p:sp>
        <p:nvSpPr>
          <p:cNvPr id="4" name="Freeform 4"/>
          <p:cNvSpPr/>
          <p:nvPr/>
        </p:nvSpPr>
        <p:spPr>
          <a:xfrm>
            <a:off x="1437831" y="1385209"/>
            <a:ext cx="15412338" cy="8914491"/>
          </a:xfrm>
          <a:custGeom>
            <a:avLst/>
            <a:gdLst/>
            <a:ahLst/>
            <a:cxnLst/>
            <a:rect l="l" t="t" r="r" b="b"/>
            <a:pathLst>
              <a:path w="15412338" h="8914491">
                <a:moveTo>
                  <a:pt x="0" y="0"/>
                </a:moveTo>
                <a:lnTo>
                  <a:pt x="15412339" y="0"/>
                </a:lnTo>
                <a:lnTo>
                  <a:pt x="15412339" y="8914491"/>
                </a:lnTo>
                <a:lnTo>
                  <a:pt x="0" y="891449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96" r="-2296"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902" y="9525"/>
            <a:ext cx="18287098" cy="1362984"/>
          </a:xfrm>
          <a:prstGeom prst="rect">
            <a:avLst/>
          </a:prstGeom>
          <a:solidFill>
            <a:srgbClr val="2ED9C3"/>
          </a:solid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5322957" y="4317464"/>
            <a:ext cx="1133830" cy="1215608"/>
          </a:xfrm>
          <a:custGeom>
            <a:avLst/>
            <a:gdLst/>
            <a:ahLst/>
            <a:cxnLst/>
            <a:rect l="l" t="t" r="r" b="b"/>
            <a:pathLst>
              <a:path w="1133830" h="1215608">
                <a:moveTo>
                  <a:pt x="0" y="0"/>
                </a:moveTo>
                <a:lnTo>
                  <a:pt x="1133831" y="0"/>
                </a:lnTo>
                <a:lnTo>
                  <a:pt x="1133831" y="1215607"/>
                </a:lnTo>
                <a:lnTo>
                  <a:pt x="0" y="12156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5378477" y="5745603"/>
            <a:ext cx="1022792" cy="827183"/>
          </a:xfrm>
          <a:custGeom>
            <a:avLst/>
            <a:gdLst/>
            <a:ahLst/>
            <a:cxnLst/>
            <a:rect l="l" t="t" r="r" b="b"/>
            <a:pathLst>
              <a:path w="1022792" h="827183">
                <a:moveTo>
                  <a:pt x="0" y="0"/>
                </a:moveTo>
                <a:lnTo>
                  <a:pt x="1022792" y="0"/>
                </a:lnTo>
                <a:lnTo>
                  <a:pt x="1022792" y="827183"/>
                </a:lnTo>
                <a:lnTo>
                  <a:pt x="0" y="82718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992393" y="8115581"/>
            <a:ext cx="1089001" cy="1142719"/>
          </a:xfrm>
          <a:custGeom>
            <a:avLst/>
            <a:gdLst/>
            <a:ahLst/>
            <a:cxnLst/>
            <a:rect l="l" t="t" r="r" b="b"/>
            <a:pathLst>
              <a:path w="1089001" h="1142719">
                <a:moveTo>
                  <a:pt x="0" y="0"/>
                </a:moveTo>
                <a:lnTo>
                  <a:pt x="1089001" y="0"/>
                </a:lnTo>
                <a:lnTo>
                  <a:pt x="1089001" y="1142719"/>
                </a:lnTo>
                <a:lnTo>
                  <a:pt x="0" y="114271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5816259" y="2997930"/>
            <a:ext cx="7080174" cy="6963254"/>
          </a:xfrm>
          <a:custGeom>
            <a:avLst/>
            <a:gdLst/>
            <a:ahLst/>
            <a:cxnLst/>
            <a:rect l="l" t="t" r="r" b="b"/>
            <a:pathLst>
              <a:path w="7080174" h="6963254">
                <a:moveTo>
                  <a:pt x="0" y="0"/>
                </a:moveTo>
                <a:lnTo>
                  <a:pt x="7080174" y="0"/>
                </a:lnTo>
                <a:lnTo>
                  <a:pt x="7080174" y="6963254"/>
                </a:lnTo>
                <a:lnTo>
                  <a:pt x="0" y="696325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6414083" y="1824980"/>
            <a:ext cx="1410095" cy="702917"/>
          </a:xfrm>
          <a:custGeom>
            <a:avLst/>
            <a:gdLst/>
            <a:ahLst/>
            <a:cxnLst/>
            <a:rect l="l" t="t" r="r" b="b"/>
            <a:pathLst>
              <a:path w="1410095" h="702917">
                <a:moveTo>
                  <a:pt x="0" y="0"/>
                </a:moveTo>
                <a:lnTo>
                  <a:pt x="1410095" y="0"/>
                </a:lnTo>
                <a:lnTo>
                  <a:pt x="1410095" y="702917"/>
                </a:lnTo>
                <a:lnTo>
                  <a:pt x="0" y="70291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AutoShape 8"/>
          <p:cNvSpPr/>
          <p:nvPr/>
        </p:nvSpPr>
        <p:spPr>
          <a:xfrm flipH="1" flipV="1">
            <a:off x="7824178" y="2580226"/>
            <a:ext cx="1085723" cy="1880528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8381139" y="1719386"/>
            <a:ext cx="1676471" cy="808511"/>
          </a:xfrm>
          <a:custGeom>
            <a:avLst/>
            <a:gdLst/>
            <a:ahLst/>
            <a:cxnLst/>
            <a:rect l="l" t="t" r="r" b="b"/>
            <a:pathLst>
              <a:path w="1676471" h="808511">
                <a:moveTo>
                  <a:pt x="0" y="0"/>
                </a:moveTo>
                <a:lnTo>
                  <a:pt x="1676471" y="0"/>
                </a:lnTo>
                <a:lnTo>
                  <a:pt x="1676471" y="808511"/>
                </a:lnTo>
                <a:lnTo>
                  <a:pt x="0" y="80851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AutoShape 10"/>
          <p:cNvSpPr/>
          <p:nvPr/>
        </p:nvSpPr>
        <p:spPr>
          <a:xfrm flipV="1">
            <a:off x="9144451" y="2580694"/>
            <a:ext cx="0" cy="1873244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2081394" y="4733583"/>
            <a:ext cx="1987121" cy="1420791"/>
          </a:xfrm>
          <a:custGeom>
            <a:avLst/>
            <a:gdLst/>
            <a:ahLst/>
            <a:cxnLst/>
            <a:rect l="l" t="t" r="r" b="b"/>
            <a:pathLst>
              <a:path w="1987121" h="1420791">
                <a:moveTo>
                  <a:pt x="0" y="0"/>
                </a:moveTo>
                <a:lnTo>
                  <a:pt x="1987121" y="0"/>
                </a:lnTo>
                <a:lnTo>
                  <a:pt x="1987121" y="1420791"/>
                </a:lnTo>
                <a:lnTo>
                  <a:pt x="0" y="142079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305490" y="229509"/>
            <a:ext cx="16151298" cy="952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537"/>
              </a:lnSpc>
              <a:spcBef>
                <a:spcPct val="0"/>
              </a:spcBef>
            </a:pPr>
            <a:r>
              <a:rPr lang="en-US" sz="6281">
                <a:solidFill>
                  <a:srgbClr val="230871"/>
                </a:solidFill>
                <a:latin typeface="Noto Sans"/>
              </a:rPr>
              <a:t>2. System Architecture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733245" y="6223536"/>
            <a:ext cx="683419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Noto Sans"/>
              </a:rPr>
              <a:t>Client</a:t>
            </a:r>
          </a:p>
        </p:txBody>
      </p:sp>
      <p:sp>
        <p:nvSpPr>
          <p:cNvPr id="15" name="AutoShape 15"/>
          <p:cNvSpPr/>
          <p:nvPr/>
        </p:nvSpPr>
        <p:spPr>
          <a:xfrm>
            <a:off x="4068515" y="5105400"/>
            <a:ext cx="3259431" cy="1905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/>
          </a:p>
        </p:txBody>
      </p:sp>
      <p:sp>
        <p:nvSpPr>
          <p:cNvPr id="16" name="AutoShape 16"/>
          <p:cNvSpPr/>
          <p:nvPr/>
        </p:nvSpPr>
        <p:spPr>
          <a:xfrm>
            <a:off x="8049243" y="5124450"/>
            <a:ext cx="739653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/>
          </a:p>
        </p:txBody>
      </p:sp>
      <p:sp>
        <p:nvSpPr>
          <p:cNvPr id="17" name="AutoShape 17"/>
          <p:cNvSpPr/>
          <p:nvPr/>
        </p:nvSpPr>
        <p:spPr>
          <a:xfrm flipV="1">
            <a:off x="9548917" y="4094641"/>
            <a:ext cx="1055125" cy="609177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/>
          </a:p>
        </p:txBody>
      </p:sp>
      <p:sp>
        <p:nvSpPr>
          <p:cNvPr id="18" name="AutoShape 18"/>
          <p:cNvSpPr/>
          <p:nvPr/>
        </p:nvSpPr>
        <p:spPr>
          <a:xfrm flipH="1">
            <a:off x="9527763" y="4385373"/>
            <a:ext cx="1089671" cy="629122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/>
          </a:p>
        </p:txBody>
      </p:sp>
      <p:sp>
        <p:nvSpPr>
          <p:cNvPr id="19" name="AutoShape 19"/>
          <p:cNvSpPr/>
          <p:nvPr/>
        </p:nvSpPr>
        <p:spPr>
          <a:xfrm>
            <a:off x="9539392" y="6000602"/>
            <a:ext cx="1074175" cy="421372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/>
          </a:p>
        </p:txBody>
      </p:sp>
      <p:sp>
        <p:nvSpPr>
          <p:cNvPr id="20" name="AutoShape 20"/>
          <p:cNvSpPr/>
          <p:nvPr/>
        </p:nvSpPr>
        <p:spPr>
          <a:xfrm>
            <a:off x="5854275" y="7548187"/>
            <a:ext cx="4759292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1" name="AutoShape 21"/>
          <p:cNvSpPr/>
          <p:nvPr/>
        </p:nvSpPr>
        <p:spPr>
          <a:xfrm flipH="1" flipV="1">
            <a:off x="4244268" y="6439708"/>
            <a:ext cx="1610007" cy="1108478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/>
          </a:p>
        </p:txBody>
      </p:sp>
      <p:sp>
        <p:nvSpPr>
          <p:cNvPr id="22" name="AutoShape 22"/>
          <p:cNvSpPr/>
          <p:nvPr/>
        </p:nvSpPr>
        <p:spPr>
          <a:xfrm flipH="1" flipV="1">
            <a:off x="4349626" y="6154374"/>
            <a:ext cx="4439271" cy="325183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/>
          </a:p>
        </p:txBody>
      </p:sp>
      <p:sp>
        <p:nvSpPr>
          <p:cNvPr id="23" name="TextBox 23"/>
          <p:cNvSpPr txBox="1"/>
          <p:nvPr/>
        </p:nvSpPr>
        <p:spPr>
          <a:xfrm>
            <a:off x="4523620" y="4685958"/>
            <a:ext cx="1575792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Noto Sans"/>
              </a:rPr>
              <a:t>APIs, request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4853421" y="5754995"/>
            <a:ext cx="1074175" cy="3355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Noto Sans"/>
              </a:rPr>
              <a:t>JSON</a:t>
            </a:r>
          </a:p>
        </p:txBody>
      </p:sp>
      <p:sp>
        <p:nvSpPr>
          <p:cNvPr id="25" name="AutoShape 25"/>
          <p:cNvSpPr/>
          <p:nvPr/>
        </p:nvSpPr>
        <p:spPr>
          <a:xfrm flipV="1">
            <a:off x="1616215" y="6316966"/>
            <a:ext cx="661383" cy="1689265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/>
          </a:p>
        </p:txBody>
      </p:sp>
      <p:sp>
        <p:nvSpPr>
          <p:cNvPr id="26" name="TextBox 26"/>
          <p:cNvSpPr txBox="1"/>
          <p:nvPr/>
        </p:nvSpPr>
        <p:spPr>
          <a:xfrm>
            <a:off x="871397" y="7032677"/>
            <a:ext cx="831652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Noto Sans"/>
              </a:rPr>
              <a:t>Image </a:t>
            </a:r>
          </a:p>
        </p:txBody>
      </p:sp>
      <p:sp>
        <p:nvSpPr>
          <p:cNvPr id="27" name="AutoShape 27"/>
          <p:cNvSpPr/>
          <p:nvPr/>
        </p:nvSpPr>
        <p:spPr>
          <a:xfrm>
            <a:off x="12028524" y="4078143"/>
            <a:ext cx="3089614" cy="392136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/>
          </a:p>
        </p:txBody>
      </p:sp>
      <p:sp>
        <p:nvSpPr>
          <p:cNvPr id="28" name="AutoShape 28"/>
          <p:cNvSpPr/>
          <p:nvPr/>
        </p:nvSpPr>
        <p:spPr>
          <a:xfrm flipH="1" flipV="1">
            <a:off x="12031175" y="4699934"/>
            <a:ext cx="3156227" cy="443566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902" y="9525"/>
            <a:ext cx="18287098" cy="1362984"/>
          </a:xfrm>
          <a:prstGeom prst="rect">
            <a:avLst/>
          </a:prstGeom>
          <a:solidFill>
            <a:srgbClr val="2ED9C3"/>
          </a:solid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295965" y="229509"/>
            <a:ext cx="16151298" cy="952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537"/>
              </a:lnSpc>
              <a:spcBef>
                <a:spcPct val="0"/>
              </a:spcBef>
            </a:pPr>
            <a:r>
              <a:rPr lang="en-US" sz="6281">
                <a:solidFill>
                  <a:srgbClr val="230871"/>
                </a:solidFill>
                <a:latin typeface="Noto Sans"/>
              </a:rPr>
              <a:t>3. Actors and Features | Roles</a:t>
            </a:r>
          </a:p>
        </p:txBody>
      </p:sp>
      <p:sp>
        <p:nvSpPr>
          <p:cNvPr id="4" name="Freeform 4"/>
          <p:cNvSpPr/>
          <p:nvPr/>
        </p:nvSpPr>
        <p:spPr>
          <a:xfrm>
            <a:off x="1833042" y="2107703"/>
            <a:ext cx="1692719" cy="1692719"/>
          </a:xfrm>
          <a:custGeom>
            <a:avLst/>
            <a:gdLst/>
            <a:ahLst/>
            <a:cxnLst/>
            <a:rect l="l" t="t" r="r" b="b"/>
            <a:pathLst>
              <a:path w="1692719" h="1692719">
                <a:moveTo>
                  <a:pt x="0" y="0"/>
                </a:moveTo>
                <a:lnTo>
                  <a:pt x="1692718" y="0"/>
                </a:lnTo>
                <a:lnTo>
                  <a:pt x="1692718" y="1692718"/>
                </a:lnTo>
                <a:lnTo>
                  <a:pt x="0" y="16927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4062744" y="2176200"/>
            <a:ext cx="1754186" cy="1754186"/>
          </a:xfrm>
          <a:custGeom>
            <a:avLst/>
            <a:gdLst/>
            <a:ahLst/>
            <a:cxnLst/>
            <a:rect l="l" t="t" r="r" b="b"/>
            <a:pathLst>
              <a:path w="1754186" h="1754186">
                <a:moveTo>
                  <a:pt x="0" y="0"/>
                </a:moveTo>
                <a:lnTo>
                  <a:pt x="1754187" y="0"/>
                </a:lnTo>
                <a:lnTo>
                  <a:pt x="1754187" y="1754186"/>
                </a:lnTo>
                <a:lnTo>
                  <a:pt x="0" y="17541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7831841" y="2114732"/>
            <a:ext cx="1754186" cy="1754186"/>
          </a:xfrm>
          <a:custGeom>
            <a:avLst/>
            <a:gdLst/>
            <a:ahLst/>
            <a:cxnLst/>
            <a:rect l="l" t="t" r="r" b="b"/>
            <a:pathLst>
              <a:path w="1754186" h="1754186">
                <a:moveTo>
                  <a:pt x="0" y="0"/>
                </a:moveTo>
                <a:lnTo>
                  <a:pt x="1754187" y="0"/>
                </a:lnTo>
                <a:lnTo>
                  <a:pt x="1754187" y="1754187"/>
                </a:lnTo>
                <a:lnTo>
                  <a:pt x="0" y="175418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8915375" y="3705171"/>
            <a:ext cx="9525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endParaRPr/>
          </a:p>
        </p:txBody>
      </p:sp>
      <p:sp>
        <p:nvSpPr>
          <p:cNvPr id="8" name="TextBox 8"/>
          <p:cNvSpPr txBox="1"/>
          <p:nvPr/>
        </p:nvSpPr>
        <p:spPr>
          <a:xfrm>
            <a:off x="707844" y="4860957"/>
            <a:ext cx="4391875" cy="2980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230871"/>
                </a:solidFill>
                <a:latin typeface="Noto Sans"/>
              </a:rPr>
              <a:t>View Service</a:t>
            </a: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230871"/>
                </a:solidFill>
                <a:latin typeface="Noto Sans"/>
              </a:rPr>
              <a:t>Order Service</a:t>
            </a: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230871"/>
                </a:solidFill>
                <a:latin typeface="Noto Sans"/>
              </a:rPr>
              <a:t>Feadback</a:t>
            </a: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230871"/>
                </a:solidFill>
                <a:latin typeface="Noto Sans"/>
              </a:rPr>
              <a:t>Rating</a:t>
            </a: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230871"/>
                </a:solidFill>
                <a:latin typeface="Noto Sans"/>
              </a:rPr>
              <a:t>Update Profile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59084" y="3907187"/>
            <a:ext cx="4840635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230871"/>
                </a:solidFill>
                <a:latin typeface="Noto Sans Bold"/>
              </a:rPr>
              <a:t>Customer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288617" y="3835136"/>
            <a:ext cx="4840635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230871"/>
                </a:solidFill>
                <a:latin typeface="Noto Sans Bold"/>
              </a:rPr>
              <a:t>Worker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356465" y="3835136"/>
            <a:ext cx="4840635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230871"/>
                </a:solidFill>
                <a:latin typeface="Noto Sans Bold"/>
              </a:rPr>
              <a:t>Admin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512997" y="4860957"/>
            <a:ext cx="4616255" cy="3580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230871"/>
                </a:solidFill>
                <a:latin typeface="Noto Sans"/>
              </a:rPr>
              <a:t>View Schedue</a:t>
            </a: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230871"/>
                </a:solidFill>
                <a:latin typeface="Noto Sans"/>
              </a:rPr>
              <a:t>Confirm Order</a:t>
            </a: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230871"/>
                </a:solidFill>
                <a:latin typeface="Noto Sans"/>
              </a:rPr>
              <a:t>Send Leave Report</a:t>
            </a: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230871"/>
                </a:solidFill>
                <a:latin typeface="Noto Sans"/>
              </a:rPr>
              <a:t>Cancel the request of Order</a:t>
            </a:r>
          </a:p>
          <a:p>
            <a:pPr>
              <a:lnSpc>
                <a:spcPts val="4759"/>
              </a:lnSpc>
            </a:pPr>
            <a:endParaRPr lang="en-US" sz="3399">
              <a:solidFill>
                <a:srgbClr val="230871"/>
              </a:solidFill>
              <a:latin typeface="Noto Sans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2318151" y="4655556"/>
            <a:ext cx="5634566" cy="4811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230871"/>
                </a:solidFill>
                <a:latin typeface="Noto Sans"/>
              </a:rPr>
              <a:t>Manage Worker</a:t>
            </a: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230871"/>
                </a:solidFill>
                <a:latin typeface="Noto Sans"/>
              </a:rPr>
              <a:t>Manage Customer</a:t>
            </a: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230871"/>
                </a:solidFill>
                <a:latin typeface="Noto Sans"/>
              </a:rPr>
              <a:t>Manage Service</a:t>
            </a: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230871"/>
                </a:solidFill>
                <a:latin typeface="Noto Sans"/>
              </a:rPr>
              <a:t>Manage Category</a:t>
            </a: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230871"/>
                </a:solidFill>
                <a:latin typeface="Noto Sans"/>
              </a:rPr>
              <a:t>Manage Order</a:t>
            </a: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230871"/>
                </a:solidFill>
                <a:latin typeface="Noto Sans"/>
              </a:rPr>
              <a:t>Manage Leave Report</a:t>
            </a: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230871"/>
                </a:solidFill>
                <a:latin typeface="Noto Sans"/>
              </a:rPr>
              <a:t>Manage Cancel Request</a:t>
            </a: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230871"/>
                </a:solidFill>
                <a:latin typeface="Noto Sans"/>
              </a:rPr>
              <a:t>View Dashboard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4402228" y="9762747"/>
            <a:ext cx="3727133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Noto Sans"/>
              </a:rPr>
              <a:t>@2023 - Presentation - SWP391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869635" y="1182009"/>
            <a:ext cx="8548731" cy="9249911"/>
          </a:xfrm>
          <a:custGeom>
            <a:avLst/>
            <a:gdLst/>
            <a:ahLst/>
            <a:cxnLst/>
            <a:rect l="l" t="t" r="r" b="b"/>
            <a:pathLst>
              <a:path w="8548731" h="9249911">
                <a:moveTo>
                  <a:pt x="0" y="0"/>
                </a:moveTo>
                <a:lnTo>
                  <a:pt x="8548730" y="0"/>
                </a:lnTo>
                <a:lnTo>
                  <a:pt x="8548730" y="9249910"/>
                </a:lnTo>
                <a:lnTo>
                  <a:pt x="0" y="92499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>
            <a:off x="902" y="9525"/>
            <a:ext cx="18287098" cy="1362984"/>
          </a:xfrm>
          <a:prstGeom prst="rect">
            <a:avLst/>
          </a:prstGeom>
          <a:solidFill>
            <a:srgbClr val="2ED9C3"/>
          </a:solid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295965" y="229509"/>
            <a:ext cx="16151298" cy="952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537"/>
              </a:lnSpc>
              <a:spcBef>
                <a:spcPct val="0"/>
              </a:spcBef>
            </a:pPr>
            <a:r>
              <a:rPr lang="en-US" sz="6281">
                <a:solidFill>
                  <a:srgbClr val="230871"/>
                </a:solidFill>
                <a:latin typeface="Noto Sans"/>
              </a:rPr>
              <a:t>3. Actors and Features | Use Case Diagram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4402228" y="9762747"/>
            <a:ext cx="3727133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Noto Sans"/>
              </a:rPr>
              <a:t>@2023 - Presentation - SWP391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902" y="9525"/>
            <a:ext cx="18287098" cy="1362984"/>
          </a:xfrm>
          <a:prstGeom prst="rect">
            <a:avLst/>
          </a:prstGeom>
          <a:solidFill>
            <a:srgbClr val="2ED9C3"/>
          </a:solid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706803" y="3085064"/>
            <a:ext cx="1804675" cy="1804675"/>
          </a:xfrm>
          <a:custGeom>
            <a:avLst/>
            <a:gdLst/>
            <a:ahLst/>
            <a:cxnLst/>
            <a:rect l="l" t="t" r="r" b="b"/>
            <a:pathLst>
              <a:path w="1804675" h="1804675">
                <a:moveTo>
                  <a:pt x="0" y="0"/>
                </a:moveTo>
                <a:lnTo>
                  <a:pt x="1804675" y="0"/>
                </a:lnTo>
                <a:lnTo>
                  <a:pt x="1804675" y="1804675"/>
                </a:lnTo>
                <a:lnTo>
                  <a:pt x="0" y="180467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AutoShape 4"/>
          <p:cNvSpPr/>
          <p:nvPr/>
        </p:nvSpPr>
        <p:spPr>
          <a:xfrm>
            <a:off x="2949507" y="4174815"/>
            <a:ext cx="1428473" cy="0"/>
          </a:xfrm>
          <a:prstGeom prst="line">
            <a:avLst/>
          </a:prstGeom>
          <a:ln w="38100" cap="flat">
            <a:solidFill>
              <a:srgbClr val="230871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4664603" y="3500578"/>
            <a:ext cx="2673711" cy="1576486"/>
          </a:xfrm>
          <a:custGeom>
            <a:avLst/>
            <a:gdLst/>
            <a:ahLst/>
            <a:cxnLst/>
            <a:rect l="l" t="t" r="r" b="b"/>
            <a:pathLst>
              <a:path w="2673711" h="1576486">
                <a:moveTo>
                  <a:pt x="0" y="0"/>
                </a:moveTo>
                <a:lnTo>
                  <a:pt x="2673710" y="0"/>
                </a:lnTo>
                <a:lnTo>
                  <a:pt x="2673710" y="1576486"/>
                </a:lnTo>
                <a:lnTo>
                  <a:pt x="0" y="15764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248" r="-324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AutoShape 6"/>
          <p:cNvSpPr/>
          <p:nvPr/>
        </p:nvSpPr>
        <p:spPr>
          <a:xfrm>
            <a:off x="7646175" y="4222396"/>
            <a:ext cx="1428473" cy="0"/>
          </a:xfrm>
          <a:prstGeom prst="line">
            <a:avLst/>
          </a:prstGeom>
          <a:ln w="38100" cap="flat">
            <a:solidFill>
              <a:srgbClr val="230871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9675309" y="3413373"/>
            <a:ext cx="1476365" cy="1476365"/>
          </a:xfrm>
          <a:custGeom>
            <a:avLst/>
            <a:gdLst/>
            <a:ahLst/>
            <a:cxnLst/>
            <a:rect l="l" t="t" r="r" b="b"/>
            <a:pathLst>
              <a:path w="1476365" h="1476365">
                <a:moveTo>
                  <a:pt x="0" y="0"/>
                </a:moveTo>
                <a:lnTo>
                  <a:pt x="1476365" y="0"/>
                </a:lnTo>
                <a:lnTo>
                  <a:pt x="1476365" y="1476366"/>
                </a:lnTo>
                <a:lnTo>
                  <a:pt x="0" y="147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AutoShape 8"/>
          <p:cNvSpPr/>
          <p:nvPr/>
        </p:nvSpPr>
        <p:spPr>
          <a:xfrm>
            <a:off x="11418828" y="4222396"/>
            <a:ext cx="3346136" cy="0"/>
          </a:xfrm>
          <a:prstGeom prst="line">
            <a:avLst/>
          </a:prstGeom>
          <a:ln w="38100" cap="flat">
            <a:solidFill>
              <a:srgbClr val="230871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5365147" y="3487142"/>
            <a:ext cx="1375347" cy="1375347"/>
          </a:xfrm>
          <a:custGeom>
            <a:avLst/>
            <a:gdLst/>
            <a:ahLst/>
            <a:cxnLst/>
            <a:rect l="l" t="t" r="r" b="b"/>
            <a:pathLst>
              <a:path w="1375347" h="1375347">
                <a:moveTo>
                  <a:pt x="0" y="0"/>
                </a:moveTo>
                <a:lnTo>
                  <a:pt x="1375347" y="0"/>
                </a:lnTo>
                <a:lnTo>
                  <a:pt x="1375347" y="1375347"/>
                </a:lnTo>
                <a:lnTo>
                  <a:pt x="0" y="137534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AutoShape 10"/>
          <p:cNvSpPr/>
          <p:nvPr/>
        </p:nvSpPr>
        <p:spPr>
          <a:xfrm>
            <a:off x="16026257" y="5245339"/>
            <a:ext cx="26563" cy="1229056"/>
          </a:xfrm>
          <a:prstGeom prst="line">
            <a:avLst/>
          </a:prstGeom>
          <a:ln w="38100" cap="flat">
            <a:solidFill>
              <a:srgbClr val="230871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15302025" y="6687443"/>
            <a:ext cx="1410374" cy="1410374"/>
          </a:xfrm>
          <a:custGeom>
            <a:avLst/>
            <a:gdLst/>
            <a:ahLst/>
            <a:cxnLst/>
            <a:rect l="l" t="t" r="r" b="b"/>
            <a:pathLst>
              <a:path w="1410374" h="1410374">
                <a:moveTo>
                  <a:pt x="0" y="0"/>
                </a:moveTo>
                <a:lnTo>
                  <a:pt x="1410374" y="0"/>
                </a:lnTo>
                <a:lnTo>
                  <a:pt x="1410374" y="1410374"/>
                </a:lnTo>
                <a:lnTo>
                  <a:pt x="0" y="141037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AutoShape 12"/>
          <p:cNvSpPr/>
          <p:nvPr/>
        </p:nvSpPr>
        <p:spPr>
          <a:xfrm flipH="1">
            <a:off x="11418828" y="7392630"/>
            <a:ext cx="3761877" cy="0"/>
          </a:xfrm>
          <a:prstGeom prst="line">
            <a:avLst/>
          </a:prstGeom>
          <a:ln w="38100" cap="flat">
            <a:solidFill>
              <a:srgbClr val="230871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9879784" y="6839873"/>
            <a:ext cx="1067414" cy="1067414"/>
          </a:xfrm>
          <a:custGeom>
            <a:avLst/>
            <a:gdLst/>
            <a:ahLst/>
            <a:cxnLst/>
            <a:rect l="l" t="t" r="r" b="b"/>
            <a:pathLst>
              <a:path w="1067414" h="1067414">
                <a:moveTo>
                  <a:pt x="0" y="0"/>
                </a:moveTo>
                <a:lnTo>
                  <a:pt x="1067414" y="0"/>
                </a:lnTo>
                <a:lnTo>
                  <a:pt x="1067414" y="1067414"/>
                </a:lnTo>
                <a:lnTo>
                  <a:pt x="0" y="106741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TextBox 14"/>
          <p:cNvSpPr txBox="1"/>
          <p:nvPr/>
        </p:nvSpPr>
        <p:spPr>
          <a:xfrm>
            <a:off x="295965" y="229509"/>
            <a:ext cx="16151298" cy="952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537"/>
              </a:lnSpc>
              <a:spcBef>
                <a:spcPct val="0"/>
              </a:spcBef>
            </a:pPr>
            <a:r>
              <a:rPr lang="en-US" sz="6281">
                <a:solidFill>
                  <a:srgbClr val="230871"/>
                </a:solidFill>
                <a:latin typeface="Noto Sans"/>
              </a:rPr>
              <a:t>4. Demonstration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4402228" y="9762747"/>
            <a:ext cx="3727133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Noto Sans"/>
              </a:rPr>
              <a:t>@2023 - Presentation - SWP391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06803" y="1550263"/>
            <a:ext cx="13065621" cy="906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79"/>
              </a:lnSpc>
            </a:pPr>
            <a:r>
              <a:rPr lang="en-US" sz="5199">
                <a:solidFill>
                  <a:srgbClr val="230871"/>
                </a:solidFill>
                <a:latin typeface="DejaVu Serif Bold"/>
              </a:rPr>
              <a:t>Scenario 1: View service and order 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3091946" y="3647676"/>
            <a:ext cx="1143595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230871"/>
                </a:solidFill>
                <a:latin typeface="Arial Unicode"/>
              </a:rPr>
              <a:t>Open App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51205" y="4830930"/>
            <a:ext cx="1224306" cy="4144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dirty="0">
                <a:solidFill>
                  <a:srgbClr val="230871"/>
                </a:solidFill>
                <a:latin typeface="Arial Unicode"/>
              </a:rPr>
              <a:t>Guest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7558207" y="3655835"/>
            <a:ext cx="1781614" cy="3315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dirty="0">
                <a:solidFill>
                  <a:srgbClr val="230871"/>
                </a:solidFill>
                <a:latin typeface="Arial Unicode"/>
              </a:rPr>
              <a:t>View Service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1151674" y="3742632"/>
            <a:ext cx="3613398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230871"/>
                </a:solidFill>
                <a:latin typeface="Arial Unicode"/>
              </a:rPr>
              <a:t>Register and verify new account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4397497" y="5670235"/>
            <a:ext cx="1566416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230871"/>
                </a:solidFill>
                <a:latin typeface="Arial Unicode"/>
              </a:rPr>
              <a:t>Order Service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1892466" y="6878207"/>
            <a:ext cx="2837408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230871"/>
                </a:solidFill>
                <a:latin typeface="Arial Unicode"/>
              </a:rPr>
              <a:t>Choose payment method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902" y="9525"/>
            <a:ext cx="18287098" cy="1362984"/>
          </a:xfrm>
          <a:prstGeom prst="rect">
            <a:avLst/>
          </a:prstGeom>
          <a:solidFill>
            <a:srgbClr val="2ED9C3"/>
          </a:solidFill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>
            <a:off x="2945419" y="5115600"/>
            <a:ext cx="1428473" cy="0"/>
          </a:xfrm>
          <a:prstGeom prst="line">
            <a:avLst/>
          </a:prstGeom>
          <a:ln w="38100" cap="flat">
            <a:solidFill>
              <a:srgbClr val="230871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4719885" y="4441362"/>
            <a:ext cx="2673711" cy="1576486"/>
          </a:xfrm>
          <a:custGeom>
            <a:avLst/>
            <a:gdLst/>
            <a:ahLst/>
            <a:cxnLst/>
            <a:rect l="l" t="t" r="r" b="b"/>
            <a:pathLst>
              <a:path w="2673711" h="1576486">
                <a:moveTo>
                  <a:pt x="0" y="0"/>
                </a:moveTo>
                <a:lnTo>
                  <a:pt x="2673711" y="0"/>
                </a:lnTo>
                <a:lnTo>
                  <a:pt x="2673711" y="1576486"/>
                </a:lnTo>
                <a:lnTo>
                  <a:pt x="0" y="157648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248" r="-324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AutoShape 5"/>
          <p:cNvSpPr/>
          <p:nvPr/>
        </p:nvSpPr>
        <p:spPr>
          <a:xfrm>
            <a:off x="12002640" y="8421710"/>
            <a:ext cx="3902718" cy="9278"/>
          </a:xfrm>
          <a:prstGeom prst="line">
            <a:avLst/>
          </a:prstGeom>
          <a:ln w="38100" cap="flat">
            <a:solidFill>
              <a:srgbClr val="230871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6191433" y="7547585"/>
            <a:ext cx="1462600" cy="1462600"/>
          </a:xfrm>
          <a:custGeom>
            <a:avLst/>
            <a:gdLst/>
            <a:ahLst/>
            <a:cxnLst/>
            <a:rect l="l" t="t" r="r" b="b"/>
            <a:pathLst>
              <a:path w="1462600" h="1462600">
                <a:moveTo>
                  <a:pt x="0" y="0"/>
                </a:moveTo>
                <a:lnTo>
                  <a:pt x="1462600" y="0"/>
                </a:lnTo>
                <a:lnTo>
                  <a:pt x="1462600" y="1462600"/>
                </a:lnTo>
                <a:lnTo>
                  <a:pt x="0" y="1462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AutoShape 7"/>
          <p:cNvSpPr/>
          <p:nvPr/>
        </p:nvSpPr>
        <p:spPr>
          <a:xfrm>
            <a:off x="8154196" y="5205489"/>
            <a:ext cx="1428473" cy="0"/>
          </a:xfrm>
          <a:prstGeom prst="line">
            <a:avLst/>
          </a:prstGeom>
          <a:ln w="38100" cap="flat">
            <a:solidFill>
              <a:srgbClr val="230871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727960" y="3990153"/>
            <a:ext cx="1754186" cy="1754186"/>
          </a:xfrm>
          <a:custGeom>
            <a:avLst/>
            <a:gdLst/>
            <a:ahLst/>
            <a:cxnLst/>
            <a:rect l="l" t="t" r="r" b="b"/>
            <a:pathLst>
              <a:path w="1754186" h="1754186">
                <a:moveTo>
                  <a:pt x="0" y="0"/>
                </a:moveTo>
                <a:lnTo>
                  <a:pt x="1754186" y="0"/>
                </a:lnTo>
                <a:lnTo>
                  <a:pt x="1754186" y="1754187"/>
                </a:lnTo>
                <a:lnTo>
                  <a:pt x="0" y="175418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789428" y="7565581"/>
            <a:ext cx="1692719" cy="1692719"/>
          </a:xfrm>
          <a:custGeom>
            <a:avLst/>
            <a:gdLst/>
            <a:ahLst/>
            <a:cxnLst/>
            <a:rect l="l" t="t" r="r" b="b"/>
            <a:pathLst>
              <a:path w="1692719" h="1692719">
                <a:moveTo>
                  <a:pt x="0" y="0"/>
                </a:moveTo>
                <a:lnTo>
                  <a:pt x="1692718" y="0"/>
                </a:lnTo>
                <a:lnTo>
                  <a:pt x="1692718" y="1692719"/>
                </a:lnTo>
                <a:lnTo>
                  <a:pt x="0" y="169271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AutoShape 10"/>
          <p:cNvSpPr/>
          <p:nvPr/>
        </p:nvSpPr>
        <p:spPr>
          <a:xfrm>
            <a:off x="2693063" y="8297935"/>
            <a:ext cx="1428473" cy="0"/>
          </a:xfrm>
          <a:prstGeom prst="line">
            <a:avLst/>
          </a:prstGeom>
          <a:ln w="38100" cap="flat">
            <a:solidFill>
              <a:srgbClr val="230871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4467529" y="7623698"/>
            <a:ext cx="2673711" cy="1576486"/>
          </a:xfrm>
          <a:custGeom>
            <a:avLst/>
            <a:gdLst/>
            <a:ahLst/>
            <a:cxnLst/>
            <a:rect l="l" t="t" r="r" b="b"/>
            <a:pathLst>
              <a:path w="2673711" h="1576486">
                <a:moveTo>
                  <a:pt x="0" y="0"/>
                </a:moveTo>
                <a:lnTo>
                  <a:pt x="2673711" y="0"/>
                </a:lnTo>
                <a:lnTo>
                  <a:pt x="2673711" y="1576486"/>
                </a:lnTo>
                <a:lnTo>
                  <a:pt x="0" y="157648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248" r="-324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AutoShape 12"/>
          <p:cNvSpPr/>
          <p:nvPr/>
        </p:nvSpPr>
        <p:spPr>
          <a:xfrm>
            <a:off x="7515490" y="8399883"/>
            <a:ext cx="2449760" cy="12058"/>
          </a:xfrm>
          <a:prstGeom prst="line">
            <a:avLst/>
          </a:prstGeom>
          <a:ln w="38100" cap="flat">
            <a:solidFill>
              <a:srgbClr val="230871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10377870" y="7694308"/>
            <a:ext cx="1215150" cy="1373050"/>
          </a:xfrm>
          <a:custGeom>
            <a:avLst/>
            <a:gdLst/>
            <a:ahLst/>
            <a:cxnLst/>
            <a:rect l="l" t="t" r="r" b="b"/>
            <a:pathLst>
              <a:path w="1215150" h="1373050">
                <a:moveTo>
                  <a:pt x="0" y="0"/>
                </a:moveTo>
                <a:lnTo>
                  <a:pt x="1215150" y="0"/>
                </a:lnTo>
                <a:lnTo>
                  <a:pt x="1215150" y="1373050"/>
                </a:lnTo>
                <a:lnTo>
                  <a:pt x="0" y="137305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>
            <a:off x="10339525" y="4484835"/>
            <a:ext cx="1231773" cy="1391834"/>
          </a:xfrm>
          <a:custGeom>
            <a:avLst/>
            <a:gdLst/>
            <a:ahLst/>
            <a:cxnLst/>
            <a:rect l="l" t="t" r="r" b="b"/>
            <a:pathLst>
              <a:path w="1231773" h="1391834">
                <a:moveTo>
                  <a:pt x="0" y="0"/>
                </a:moveTo>
                <a:lnTo>
                  <a:pt x="1231773" y="0"/>
                </a:lnTo>
                <a:lnTo>
                  <a:pt x="1231773" y="1391834"/>
                </a:lnTo>
                <a:lnTo>
                  <a:pt x="0" y="139183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TextBox 15"/>
          <p:cNvSpPr txBox="1"/>
          <p:nvPr/>
        </p:nvSpPr>
        <p:spPr>
          <a:xfrm>
            <a:off x="295965" y="229509"/>
            <a:ext cx="16151298" cy="952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537"/>
              </a:lnSpc>
              <a:spcBef>
                <a:spcPct val="0"/>
              </a:spcBef>
            </a:pPr>
            <a:r>
              <a:rPr lang="en-US" sz="6281">
                <a:solidFill>
                  <a:srgbClr val="230871"/>
                </a:solidFill>
                <a:latin typeface="Noto Sans"/>
              </a:rPr>
              <a:t>4. Demonstration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4402228" y="9762747"/>
            <a:ext cx="3727133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Noto Sans"/>
              </a:rPr>
              <a:t>@2023 - Presentation - SWP391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06803" y="1550263"/>
            <a:ext cx="17581197" cy="18395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79"/>
              </a:lnSpc>
            </a:pPr>
            <a:r>
              <a:rPr lang="en-US" sz="5199">
                <a:solidFill>
                  <a:srgbClr val="230871"/>
                </a:solidFill>
                <a:latin typeface="DejaVu Serif Bold"/>
              </a:rPr>
              <a:t>Scenario 2: Rating and leaving feedback after confirming order successfully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93531" y="5782898"/>
            <a:ext cx="1192469" cy="4144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dirty="0">
                <a:solidFill>
                  <a:srgbClr val="230871"/>
                </a:solidFill>
                <a:latin typeface="Arial Unicode"/>
              </a:rPr>
              <a:t>Worker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3348977" y="4588462"/>
            <a:ext cx="772559" cy="3397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dirty="0">
                <a:solidFill>
                  <a:srgbClr val="230871"/>
                </a:solidFill>
                <a:latin typeface="Arial Unicode"/>
              </a:rPr>
              <a:t>Login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2002595" y="7817833"/>
            <a:ext cx="3903043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230871"/>
                </a:solidFill>
                <a:latin typeface="Arial Unicode"/>
              </a:rPr>
              <a:t>Rating and leaving feedback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8064092" y="4446735"/>
            <a:ext cx="1608683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230871"/>
                </a:solidFill>
                <a:latin typeface="Arial Unicode"/>
              </a:rPr>
              <a:t>Confirm Order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3096621" y="7770797"/>
            <a:ext cx="961288" cy="3397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dirty="0">
                <a:solidFill>
                  <a:srgbClr val="230871"/>
                </a:solidFill>
                <a:latin typeface="Arial Unicode"/>
              </a:rPr>
              <a:t>Login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7515269" y="7860687"/>
            <a:ext cx="2449760" cy="3397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dirty="0">
                <a:solidFill>
                  <a:srgbClr val="230871"/>
                </a:solidFill>
                <a:latin typeface="Arial Unicode"/>
              </a:rPr>
              <a:t>View success order</a:t>
            </a:r>
          </a:p>
        </p:txBody>
      </p:sp>
      <p:sp>
        <p:nvSpPr>
          <p:cNvPr id="24" name="AutoShape 24"/>
          <p:cNvSpPr/>
          <p:nvPr/>
        </p:nvSpPr>
        <p:spPr>
          <a:xfrm>
            <a:off x="10878783" y="6186123"/>
            <a:ext cx="0" cy="1139868"/>
          </a:xfrm>
          <a:prstGeom prst="line">
            <a:avLst/>
          </a:prstGeom>
          <a:ln w="38100" cap="flat">
            <a:solidFill>
              <a:srgbClr val="230871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383</Words>
  <Application>Microsoft Office PowerPoint</Application>
  <PresentationFormat>Custom</PresentationFormat>
  <Paragraphs>116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Calibri</vt:lpstr>
      <vt:lpstr>Arial</vt:lpstr>
      <vt:lpstr>Noto Sans Bold</vt:lpstr>
      <vt:lpstr>DejaVu Serif Bold</vt:lpstr>
      <vt:lpstr>Arial Unicode</vt:lpstr>
      <vt:lpstr>Luciole</vt:lpstr>
      <vt:lpstr>Noto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SuperClean</dc:title>
  <cp:lastModifiedBy>Kiet Huynh Anh</cp:lastModifiedBy>
  <cp:revision>3</cp:revision>
  <dcterms:created xsi:type="dcterms:W3CDTF">2006-08-16T00:00:00Z</dcterms:created>
  <dcterms:modified xsi:type="dcterms:W3CDTF">2023-08-03T03:02:48Z</dcterms:modified>
  <dc:identifier>DAFoD35VIAA</dc:identifier>
</cp:coreProperties>
</file>